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4"/>
  </p:sldMasterIdLst>
  <p:notesMasterIdLst>
    <p:notesMasterId r:id="rId27"/>
  </p:notesMasterIdLst>
  <p:handoutMasterIdLst>
    <p:handoutMasterId r:id="rId28"/>
  </p:handoutMasterIdLst>
  <p:sldIdLst>
    <p:sldId id="302" r:id="rId5"/>
    <p:sldId id="2147480349" r:id="rId6"/>
    <p:sldId id="356" r:id="rId7"/>
    <p:sldId id="292" r:id="rId8"/>
    <p:sldId id="2147480352" r:id="rId9"/>
    <p:sldId id="274" r:id="rId10"/>
    <p:sldId id="341" r:id="rId11"/>
    <p:sldId id="2147480344" r:id="rId12"/>
    <p:sldId id="370" r:id="rId13"/>
    <p:sldId id="2076138043" r:id="rId14"/>
    <p:sldId id="2147480345" r:id="rId15"/>
    <p:sldId id="2147479114" r:id="rId16"/>
    <p:sldId id="2147480342" r:id="rId17"/>
    <p:sldId id="2147480343" r:id="rId18"/>
    <p:sldId id="349" r:id="rId19"/>
    <p:sldId id="2147480347" r:id="rId20"/>
    <p:sldId id="2147480348" r:id="rId21"/>
    <p:sldId id="2147480351" r:id="rId22"/>
    <p:sldId id="2147480350" r:id="rId23"/>
    <p:sldId id="2147480354" r:id="rId24"/>
    <p:sldId id="2147480353" r:id="rId25"/>
    <p:sldId id="328"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957FEC-0B15-4B74-B5D5-E48287F2932A}">
          <p14:sldIdLst>
            <p14:sldId id="302"/>
            <p14:sldId id="2147480349"/>
            <p14:sldId id="356"/>
            <p14:sldId id="292"/>
          </p14:sldIdLst>
        </p14:section>
        <p14:section name="Data Architecutes" id="{34178D04-1172-438E-B38F-7C9CF33CAA37}">
          <p14:sldIdLst>
            <p14:sldId id="2147480352"/>
            <p14:sldId id="274"/>
            <p14:sldId id="341"/>
            <p14:sldId id="2147480344"/>
            <p14:sldId id="370"/>
            <p14:sldId id="2076138043"/>
            <p14:sldId id="2147480345"/>
            <p14:sldId id="2147479114"/>
            <p14:sldId id="2147480342"/>
            <p14:sldId id="2147480343"/>
            <p14:sldId id="349"/>
            <p14:sldId id="2147480347"/>
          </p14:sldIdLst>
        </p14:section>
        <p14:section name="Data Catalog" id="{5C470AA5-6CE2-430A-9B86-75257DD07368}">
          <p14:sldIdLst>
            <p14:sldId id="2147480348"/>
            <p14:sldId id="2147480351"/>
            <p14:sldId id="2147480350"/>
            <p14:sldId id="2147480354"/>
            <p14:sldId id="2147480353"/>
            <p14:sldId id="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E4FF"/>
    <a:srgbClr val="A02378"/>
    <a:srgbClr val="F65B23"/>
    <a:srgbClr val="A2E7F0"/>
    <a:srgbClr val="167A87"/>
    <a:srgbClr val="62D6E6"/>
    <a:srgbClr val="C0167A"/>
    <a:srgbClr val="0E515A"/>
    <a:srgbClr val="000000"/>
    <a:srgbClr val="B11C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FDAE86-1ADC-492F-9415-01F75BA4654F}" v="16" dt="2023-11-18T18:36:28.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5033" autoAdjust="0"/>
  </p:normalViewPr>
  <p:slideViewPr>
    <p:cSldViewPr snapToGrid="0">
      <p:cViewPr varScale="1">
        <p:scale>
          <a:sx n="104" d="100"/>
          <a:sy n="104" d="100"/>
        </p:scale>
        <p:origin x="1032" y="82"/>
      </p:cViewPr>
      <p:guideLst/>
    </p:cSldViewPr>
  </p:slideViewPr>
  <p:notesTextViewPr>
    <p:cViewPr>
      <p:scale>
        <a:sx n="1" d="1"/>
        <a:sy n="1" d="1"/>
      </p:scale>
      <p:origin x="0" y="0"/>
    </p:cViewPr>
  </p:notesTextViewPr>
  <p:sorterViewPr>
    <p:cViewPr>
      <p:scale>
        <a:sx n="100" d="100"/>
        <a:sy n="100" d="100"/>
      </p:scale>
      <p:origin x="0" y="-208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lfset, Beth" userId="86b8b82c-8ceb-4e02-b23c-a3faf7baa3b3" providerId="ADAL" clId="{7AFDAE86-1ADC-492F-9415-01F75BA4654F}"/>
    <pc:docChg chg="custSel delSld modSld delMainMaster delSection modSection">
      <pc:chgData name="Wolfset, Beth" userId="86b8b82c-8ceb-4e02-b23c-a3faf7baa3b3" providerId="ADAL" clId="{7AFDAE86-1ADC-492F-9415-01F75BA4654F}" dt="2023-11-18T18:37:57.975" v="83" actId="20577"/>
      <pc:docMkLst>
        <pc:docMk/>
      </pc:docMkLst>
      <pc:sldChg chg="delSp modSp mod">
        <pc:chgData name="Wolfset, Beth" userId="86b8b82c-8ceb-4e02-b23c-a3faf7baa3b3" providerId="ADAL" clId="{7AFDAE86-1ADC-492F-9415-01F75BA4654F}" dt="2023-11-18T18:37:31.578" v="54" actId="1076"/>
        <pc:sldMkLst>
          <pc:docMk/>
          <pc:sldMk cId="212355513" sldId="274"/>
        </pc:sldMkLst>
        <pc:spChg chg="mod">
          <ac:chgData name="Wolfset, Beth" userId="86b8b82c-8ceb-4e02-b23c-a3faf7baa3b3" providerId="ADAL" clId="{7AFDAE86-1ADC-492F-9415-01F75BA4654F}" dt="2023-11-18T18:37:31.578" v="54" actId="1076"/>
          <ac:spMkLst>
            <pc:docMk/>
            <pc:sldMk cId="212355513" sldId="274"/>
            <ac:spMk id="2" creationId="{F3C2E831-B5AE-C45E-B85C-F2EE490159A3}"/>
          </ac:spMkLst>
        </pc:spChg>
        <pc:spChg chg="del">
          <ac:chgData name="Wolfset, Beth" userId="86b8b82c-8ceb-4e02-b23c-a3faf7baa3b3" providerId="ADAL" clId="{7AFDAE86-1ADC-492F-9415-01F75BA4654F}" dt="2023-11-18T18:37:17.887" v="51" actId="478"/>
          <ac:spMkLst>
            <pc:docMk/>
            <pc:sldMk cId="212355513" sldId="274"/>
            <ac:spMk id="38" creationId="{00000000-0000-0000-0000-000000000000}"/>
          </ac:spMkLst>
        </pc:spChg>
        <pc:spChg chg="del mod">
          <ac:chgData name="Wolfset, Beth" userId="86b8b82c-8ceb-4e02-b23c-a3faf7baa3b3" providerId="ADAL" clId="{7AFDAE86-1ADC-492F-9415-01F75BA4654F}" dt="2023-11-18T18:37:23.773" v="53" actId="478"/>
          <ac:spMkLst>
            <pc:docMk/>
            <pc:sldMk cId="212355513" sldId="274"/>
            <ac:spMk id="103" creationId="{00000000-0000-0000-0000-000000000000}"/>
          </ac:spMkLst>
        </pc:spChg>
        <pc:grpChg chg="del">
          <ac:chgData name="Wolfset, Beth" userId="86b8b82c-8ceb-4e02-b23c-a3faf7baa3b3" providerId="ADAL" clId="{7AFDAE86-1ADC-492F-9415-01F75BA4654F}" dt="2023-11-18T18:37:15.692" v="50" actId="478"/>
          <ac:grpSpMkLst>
            <pc:docMk/>
            <pc:sldMk cId="212355513" sldId="274"/>
            <ac:grpSpMk id="113" creationId="{AC4CCFF8-74E8-4CB4-C373-F2AF2D360117}"/>
          </ac:grpSpMkLst>
        </pc:grpChg>
      </pc:sldChg>
      <pc:sldChg chg="modSp mod modAnim">
        <pc:chgData name="Wolfset, Beth" userId="86b8b82c-8ceb-4e02-b23c-a3faf7baa3b3" providerId="ADAL" clId="{7AFDAE86-1ADC-492F-9415-01F75BA4654F}" dt="2023-11-18T18:20:09.185" v="22"/>
        <pc:sldMkLst>
          <pc:docMk/>
          <pc:sldMk cId="150814472" sldId="349"/>
        </pc:sldMkLst>
        <pc:spChg chg="mod">
          <ac:chgData name="Wolfset, Beth" userId="86b8b82c-8ceb-4e02-b23c-a3faf7baa3b3" providerId="ADAL" clId="{7AFDAE86-1ADC-492F-9415-01F75BA4654F}" dt="2023-11-18T18:17:26.023" v="4" actId="1076"/>
          <ac:spMkLst>
            <pc:docMk/>
            <pc:sldMk cId="150814472" sldId="349"/>
            <ac:spMk id="11" creationId="{773B4AE2-8309-0188-6214-5E98A36E6C66}"/>
          </ac:spMkLst>
        </pc:spChg>
        <pc:spChg chg="mod">
          <ac:chgData name="Wolfset, Beth" userId="86b8b82c-8ceb-4e02-b23c-a3faf7baa3b3" providerId="ADAL" clId="{7AFDAE86-1ADC-492F-9415-01F75BA4654F}" dt="2023-11-18T18:17:59.824" v="11" actId="1038"/>
          <ac:spMkLst>
            <pc:docMk/>
            <pc:sldMk cId="150814472" sldId="349"/>
            <ac:spMk id="12" creationId="{2FDA3F1E-29C7-0F2C-1442-816F6820FAF0}"/>
          </ac:spMkLst>
        </pc:spChg>
      </pc:sldChg>
      <pc:sldChg chg="modNotesTx">
        <pc:chgData name="Wolfset, Beth" userId="86b8b82c-8ceb-4e02-b23c-a3faf7baa3b3" providerId="ADAL" clId="{7AFDAE86-1ADC-492F-9415-01F75BA4654F}" dt="2023-11-18T18:37:57.975" v="83" actId="20577"/>
        <pc:sldMkLst>
          <pc:docMk/>
          <pc:sldMk cId="639459578" sldId="370"/>
        </pc:sldMkLst>
      </pc:sldChg>
      <pc:sldChg chg="del">
        <pc:chgData name="Wolfset, Beth" userId="86b8b82c-8ceb-4e02-b23c-a3faf7baa3b3" providerId="ADAL" clId="{7AFDAE86-1ADC-492F-9415-01F75BA4654F}" dt="2023-11-18T18:14:52.545" v="2" actId="47"/>
        <pc:sldMkLst>
          <pc:docMk/>
          <pc:sldMk cId="1781366588" sldId="438"/>
        </pc:sldMkLst>
      </pc:sldChg>
      <pc:sldChg chg="del">
        <pc:chgData name="Wolfset, Beth" userId="86b8b82c-8ceb-4e02-b23c-a3faf7baa3b3" providerId="ADAL" clId="{7AFDAE86-1ADC-492F-9415-01F75BA4654F}" dt="2023-11-18T18:14:35.646" v="0" actId="47"/>
        <pc:sldMkLst>
          <pc:docMk/>
          <pc:sldMk cId="957942691" sldId="459"/>
        </pc:sldMkLst>
      </pc:sldChg>
      <pc:sldChg chg="del">
        <pc:chgData name="Wolfset, Beth" userId="86b8b82c-8ceb-4e02-b23c-a3faf7baa3b3" providerId="ADAL" clId="{7AFDAE86-1ADC-492F-9415-01F75BA4654F}" dt="2023-11-18T18:14:39.660" v="1" actId="47"/>
        <pc:sldMkLst>
          <pc:docMk/>
          <pc:sldMk cId="2719805680" sldId="2076138008"/>
        </pc:sldMkLst>
      </pc:sldChg>
      <pc:sldChg chg="del">
        <pc:chgData name="Wolfset, Beth" userId="86b8b82c-8ceb-4e02-b23c-a3faf7baa3b3" providerId="ADAL" clId="{7AFDAE86-1ADC-492F-9415-01F75BA4654F}" dt="2023-11-18T18:14:39.660" v="1" actId="47"/>
        <pc:sldMkLst>
          <pc:docMk/>
          <pc:sldMk cId="2759828632" sldId="2076138039"/>
        </pc:sldMkLst>
      </pc:sldChg>
      <pc:sldChg chg="del">
        <pc:chgData name="Wolfset, Beth" userId="86b8b82c-8ceb-4e02-b23c-a3faf7baa3b3" providerId="ADAL" clId="{7AFDAE86-1ADC-492F-9415-01F75BA4654F}" dt="2023-11-18T18:14:39.660" v="1" actId="47"/>
        <pc:sldMkLst>
          <pc:docMk/>
          <pc:sldMk cId="4172036286" sldId="2076138042"/>
        </pc:sldMkLst>
      </pc:sldChg>
      <pc:sldChg chg="modSp mod">
        <pc:chgData name="Wolfset, Beth" userId="86b8b82c-8ceb-4e02-b23c-a3faf7baa3b3" providerId="ADAL" clId="{7AFDAE86-1ADC-492F-9415-01F75BA4654F}" dt="2023-11-18T18:34:00.485" v="49" actId="1035"/>
        <pc:sldMkLst>
          <pc:docMk/>
          <pc:sldMk cId="4286762711" sldId="2147480351"/>
        </pc:sldMkLst>
        <pc:picChg chg="mod">
          <ac:chgData name="Wolfset, Beth" userId="86b8b82c-8ceb-4e02-b23c-a3faf7baa3b3" providerId="ADAL" clId="{7AFDAE86-1ADC-492F-9415-01F75BA4654F}" dt="2023-11-18T18:34:00.485" v="49" actId="1035"/>
          <ac:picMkLst>
            <pc:docMk/>
            <pc:sldMk cId="4286762711" sldId="2147480351"/>
            <ac:picMk id="9" creationId="{1DBF603A-53E1-7D60-503A-A8760A440288}"/>
          </ac:picMkLst>
        </pc:picChg>
      </pc:sldChg>
      <pc:sldMasterChg chg="del delSldLayout">
        <pc:chgData name="Wolfset, Beth" userId="86b8b82c-8ceb-4e02-b23c-a3faf7baa3b3" providerId="ADAL" clId="{7AFDAE86-1ADC-492F-9415-01F75BA4654F}" dt="2023-11-18T18:26:50.856" v="26" actId="6013"/>
        <pc:sldMasterMkLst>
          <pc:docMk/>
          <pc:sldMasterMk cId="3927442783" sldId="2147483677"/>
        </pc:sldMasterMkLst>
        <pc:sldLayoutChg chg="del">
          <pc:chgData name="Wolfset, Beth" userId="86b8b82c-8ceb-4e02-b23c-a3faf7baa3b3" providerId="ADAL" clId="{7AFDAE86-1ADC-492F-9415-01F75BA4654F}" dt="2023-11-18T18:26:50.856" v="26" actId="6013"/>
          <pc:sldLayoutMkLst>
            <pc:docMk/>
            <pc:sldMasterMk cId="3927442783" sldId="2147483677"/>
            <pc:sldLayoutMk cId="3969009114" sldId="2147483719"/>
          </pc:sldLayoutMkLst>
        </pc:sldLayoutChg>
        <pc:sldLayoutChg chg="del">
          <pc:chgData name="Wolfset, Beth" userId="86b8b82c-8ceb-4e02-b23c-a3faf7baa3b3" providerId="ADAL" clId="{7AFDAE86-1ADC-492F-9415-01F75BA4654F}" dt="2023-11-18T18:26:50.856" v="26" actId="6013"/>
          <pc:sldLayoutMkLst>
            <pc:docMk/>
            <pc:sldMasterMk cId="3927442783" sldId="2147483677"/>
            <pc:sldLayoutMk cId="236292278" sldId="2147483721"/>
          </pc:sldLayoutMkLst>
        </pc:sldLayoutChg>
        <pc:sldLayoutChg chg="del">
          <pc:chgData name="Wolfset, Beth" userId="86b8b82c-8ceb-4e02-b23c-a3faf7baa3b3" providerId="ADAL" clId="{7AFDAE86-1ADC-492F-9415-01F75BA4654F}" dt="2023-11-18T18:26:50.856" v="26" actId="6013"/>
          <pc:sldLayoutMkLst>
            <pc:docMk/>
            <pc:sldMasterMk cId="3927442783" sldId="2147483677"/>
            <pc:sldLayoutMk cId="3349485822" sldId="2147483724"/>
          </pc:sldLayoutMkLst>
        </pc:sldLayoutChg>
        <pc:sldLayoutChg chg="del">
          <pc:chgData name="Wolfset, Beth" userId="86b8b82c-8ceb-4e02-b23c-a3faf7baa3b3" providerId="ADAL" clId="{7AFDAE86-1ADC-492F-9415-01F75BA4654F}" dt="2023-11-18T18:26:50.856" v="26" actId="6013"/>
          <pc:sldLayoutMkLst>
            <pc:docMk/>
            <pc:sldMasterMk cId="3927442783" sldId="2147483677"/>
            <pc:sldLayoutMk cId="1603229916" sldId="2147483725"/>
          </pc:sldLayoutMkLst>
        </pc:sldLayoutChg>
      </pc:sldMasterChg>
      <pc:sldMasterChg chg="del delSldLayout">
        <pc:chgData name="Wolfset, Beth" userId="86b8b82c-8ceb-4e02-b23c-a3faf7baa3b3" providerId="ADAL" clId="{7AFDAE86-1ADC-492F-9415-01F75BA4654F}" dt="2023-11-18T18:27:11.340" v="27" actId="6013"/>
        <pc:sldMasterMkLst>
          <pc:docMk/>
          <pc:sldMasterMk cId="2353004699" sldId="2147483679"/>
        </pc:sldMasterMkLst>
        <pc:sldLayoutChg chg="del">
          <pc:chgData name="Wolfset, Beth" userId="86b8b82c-8ceb-4e02-b23c-a3faf7baa3b3" providerId="ADAL" clId="{7AFDAE86-1ADC-492F-9415-01F75BA4654F}" dt="2023-11-18T18:27:11.340" v="27" actId="6013"/>
          <pc:sldLayoutMkLst>
            <pc:docMk/>
            <pc:sldMasterMk cId="2353004699" sldId="2147483679"/>
            <pc:sldLayoutMk cId="3721141585" sldId="2147483690"/>
          </pc:sldLayoutMkLst>
        </pc:sldLayoutChg>
      </pc:sldMasterChg>
      <pc:sldMasterChg chg="del delSldLayout">
        <pc:chgData name="Wolfset, Beth" userId="86b8b82c-8ceb-4e02-b23c-a3faf7baa3b3" providerId="ADAL" clId="{7AFDAE86-1ADC-492F-9415-01F75BA4654F}" dt="2023-11-18T18:28:16.626" v="36" actId="6013"/>
        <pc:sldMasterMkLst>
          <pc:docMk/>
          <pc:sldMasterMk cId="803352151" sldId="2147483682"/>
        </pc:sldMasterMkLst>
        <pc:sldLayoutChg chg="del">
          <pc:chgData name="Wolfset, Beth" userId="86b8b82c-8ceb-4e02-b23c-a3faf7baa3b3" providerId="ADAL" clId="{7AFDAE86-1ADC-492F-9415-01F75BA4654F}" dt="2023-11-18T18:28:16.626" v="36" actId="6013"/>
          <pc:sldLayoutMkLst>
            <pc:docMk/>
            <pc:sldMasterMk cId="803352151" sldId="2147483682"/>
            <pc:sldLayoutMk cId="2598337840" sldId="2147483688"/>
          </pc:sldLayoutMkLst>
        </pc:sldLayoutChg>
      </pc:sldMasterChg>
      <pc:sldMasterChg chg="del delSldLayout">
        <pc:chgData name="Wolfset, Beth" userId="86b8b82c-8ceb-4e02-b23c-a3faf7baa3b3" providerId="ADAL" clId="{7AFDAE86-1ADC-492F-9415-01F75BA4654F}" dt="2023-11-18T18:26:33.503" v="25" actId="6013"/>
        <pc:sldMasterMkLst>
          <pc:docMk/>
          <pc:sldMasterMk cId="3716451324" sldId="2147483683"/>
        </pc:sldMasterMkLst>
        <pc:sldLayoutChg chg="del">
          <pc:chgData name="Wolfset, Beth" userId="86b8b82c-8ceb-4e02-b23c-a3faf7baa3b3" providerId="ADAL" clId="{7AFDAE86-1ADC-492F-9415-01F75BA4654F}" dt="2023-11-18T18:26:33.503" v="25" actId="6013"/>
          <pc:sldLayoutMkLst>
            <pc:docMk/>
            <pc:sldMasterMk cId="3716451324" sldId="2147483683"/>
            <pc:sldLayoutMk cId="47510192" sldId="2147483686"/>
          </pc:sldLayoutMkLst>
        </pc:sldLayoutChg>
        <pc:sldLayoutChg chg="del">
          <pc:chgData name="Wolfset, Beth" userId="86b8b82c-8ceb-4e02-b23c-a3faf7baa3b3" providerId="ADAL" clId="{7AFDAE86-1ADC-492F-9415-01F75BA4654F}" dt="2023-11-18T18:26:33.503" v="25" actId="6013"/>
          <pc:sldLayoutMkLst>
            <pc:docMk/>
            <pc:sldMasterMk cId="3716451324" sldId="2147483683"/>
            <pc:sldLayoutMk cId="1714448078" sldId="2147483689"/>
          </pc:sldLayoutMkLst>
        </pc:sldLayoutChg>
      </pc:sldMasterChg>
      <pc:sldMasterChg chg="del delSldLayout">
        <pc:chgData name="Wolfset, Beth" userId="86b8b82c-8ceb-4e02-b23c-a3faf7baa3b3" providerId="ADAL" clId="{7AFDAE86-1ADC-492F-9415-01F75BA4654F}" dt="2023-11-18T18:26:16.965" v="24" actId="6013"/>
        <pc:sldMasterMkLst>
          <pc:docMk/>
          <pc:sldMasterMk cId="469108593" sldId="2147483684"/>
        </pc:sldMasterMkLst>
        <pc:sldLayoutChg chg="del">
          <pc:chgData name="Wolfset, Beth" userId="86b8b82c-8ceb-4e02-b23c-a3faf7baa3b3" providerId="ADAL" clId="{7AFDAE86-1ADC-492F-9415-01F75BA4654F}" dt="2023-11-18T18:26:16.965" v="24" actId="6013"/>
          <pc:sldLayoutMkLst>
            <pc:docMk/>
            <pc:sldMasterMk cId="469108593" sldId="2147483684"/>
            <pc:sldLayoutMk cId="3703752254" sldId="2147483648"/>
          </pc:sldLayoutMkLst>
        </pc:sldLayoutChg>
      </pc:sldMasterChg>
      <pc:sldMasterChg chg="del delSldLayout">
        <pc:chgData name="Wolfset, Beth" userId="86b8b82c-8ceb-4e02-b23c-a3faf7baa3b3" providerId="ADAL" clId="{7AFDAE86-1ADC-492F-9415-01F75BA4654F}" dt="2023-11-18T18:27:41.897" v="30" actId="6013"/>
        <pc:sldMasterMkLst>
          <pc:docMk/>
          <pc:sldMasterMk cId="2201629661" sldId="2147483685"/>
        </pc:sldMasterMkLst>
        <pc:sldLayoutChg chg="del">
          <pc:chgData name="Wolfset, Beth" userId="86b8b82c-8ceb-4e02-b23c-a3faf7baa3b3" providerId="ADAL" clId="{7AFDAE86-1ADC-492F-9415-01F75BA4654F}" dt="2023-11-18T18:27:41.897" v="30" actId="6013"/>
          <pc:sldLayoutMkLst>
            <pc:docMk/>
            <pc:sldMasterMk cId="2201629661" sldId="2147483685"/>
            <pc:sldLayoutMk cId="3861002513" sldId="2147483687"/>
          </pc:sldLayoutMkLst>
        </pc:sldLayoutChg>
      </pc:sldMasterChg>
      <pc:sldMasterChg chg="del delSldLayout">
        <pc:chgData name="Wolfset, Beth" userId="86b8b82c-8ceb-4e02-b23c-a3faf7baa3b3" providerId="ADAL" clId="{7AFDAE86-1ADC-492F-9415-01F75BA4654F}" dt="2023-11-18T18:28:21.550" v="37" actId="6013"/>
        <pc:sldMasterMkLst>
          <pc:docMk/>
          <pc:sldMasterMk cId="369819570" sldId="2147483691"/>
        </pc:sldMasterMkLst>
        <pc:sldLayoutChg chg="del">
          <pc:chgData name="Wolfset, Beth" userId="86b8b82c-8ceb-4e02-b23c-a3faf7baa3b3" providerId="ADAL" clId="{7AFDAE86-1ADC-492F-9415-01F75BA4654F}" dt="2023-11-18T18:28:21.550" v="37" actId="6013"/>
          <pc:sldLayoutMkLst>
            <pc:docMk/>
            <pc:sldMasterMk cId="369819570" sldId="2147483691"/>
            <pc:sldLayoutMk cId="661374706" sldId="2147483692"/>
          </pc:sldLayoutMkLst>
        </pc:sldLayoutChg>
      </pc:sldMasterChg>
      <pc:sldMasterChg chg="del delSldLayout">
        <pc:chgData name="Wolfset, Beth" userId="86b8b82c-8ceb-4e02-b23c-a3faf7baa3b3" providerId="ADAL" clId="{7AFDAE86-1ADC-492F-9415-01F75BA4654F}" dt="2023-11-18T18:28:38.099" v="39" actId="6013"/>
        <pc:sldMasterMkLst>
          <pc:docMk/>
          <pc:sldMasterMk cId="3734106208" sldId="2147483693"/>
        </pc:sldMasterMkLst>
        <pc:sldLayoutChg chg="del">
          <pc:chgData name="Wolfset, Beth" userId="86b8b82c-8ceb-4e02-b23c-a3faf7baa3b3" providerId="ADAL" clId="{7AFDAE86-1ADC-492F-9415-01F75BA4654F}" dt="2023-11-18T18:28:38.099" v="39" actId="6013"/>
          <pc:sldLayoutMkLst>
            <pc:docMk/>
            <pc:sldMasterMk cId="3734106208" sldId="2147483693"/>
            <pc:sldLayoutMk cId="157023877" sldId="2147483694"/>
          </pc:sldLayoutMkLst>
        </pc:sldLayoutChg>
      </pc:sldMasterChg>
      <pc:sldMasterChg chg="del delSldLayout">
        <pc:chgData name="Wolfset, Beth" userId="86b8b82c-8ceb-4e02-b23c-a3faf7baa3b3" providerId="ADAL" clId="{7AFDAE86-1ADC-492F-9415-01F75BA4654F}" dt="2023-11-18T18:28:50.612" v="42" actId="6013"/>
        <pc:sldMasterMkLst>
          <pc:docMk/>
          <pc:sldMasterMk cId="817123781" sldId="2147483695"/>
        </pc:sldMasterMkLst>
        <pc:sldLayoutChg chg="del">
          <pc:chgData name="Wolfset, Beth" userId="86b8b82c-8ceb-4e02-b23c-a3faf7baa3b3" providerId="ADAL" clId="{7AFDAE86-1ADC-492F-9415-01F75BA4654F}" dt="2023-11-18T18:28:50.612" v="42" actId="6013"/>
          <pc:sldLayoutMkLst>
            <pc:docMk/>
            <pc:sldMasterMk cId="817123781" sldId="2147483695"/>
            <pc:sldLayoutMk cId="935985516" sldId="2147483696"/>
          </pc:sldLayoutMkLst>
        </pc:sldLayoutChg>
      </pc:sldMasterChg>
      <pc:sldMasterChg chg="del delSldLayout">
        <pc:chgData name="Wolfset, Beth" userId="86b8b82c-8ceb-4e02-b23c-a3faf7baa3b3" providerId="ADAL" clId="{7AFDAE86-1ADC-492F-9415-01F75BA4654F}" dt="2023-11-18T18:28:42.195" v="40" actId="6013"/>
        <pc:sldMasterMkLst>
          <pc:docMk/>
          <pc:sldMasterMk cId="1209944962" sldId="2147483697"/>
        </pc:sldMasterMkLst>
        <pc:sldLayoutChg chg="del">
          <pc:chgData name="Wolfset, Beth" userId="86b8b82c-8ceb-4e02-b23c-a3faf7baa3b3" providerId="ADAL" clId="{7AFDAE86-1ADC-492F-9415-01F75BA4654F}" dt="2023-11-18T18:28:42.195" v="40" actId="6013"/>
          <pc:sldLayoutMkLst>
            <pc:docMk/>
            <pc:sldMasterMk cId="1209944962" sldId="2147483697"/>
            <pc:sldLayoutMk cId="882123878" sldId="2147483698"/>
          </pc:sldLayoutMkLst>
        </pc:sldLayoutChg>
      </pc:sldMasterChg>
      <pc:sldMasterChg chg="del delSldLayout">
        <pc:chgData name="Wolfset, Beth" userId="86b8b82c-8ceb-4e02-b23c-a3faf7baa3b3" providerId="ADAL" clId="{7AFDAE86-1ADC-492F-9415-01F75BA4654F}" dt="2023-11-18T18:27:22.854" v="29" actId="6013"/>
        <pc:sldMasterMkLst>
          <pc:docMk/>
          <pc:sldMasterMk cId="367941884" sldId="2147483701"/>
        </pc:sldMasterMkLst>
        <pc:sldLayoutChg chg="del">
          <pc:chgData name="Wolfset, Beth" userId="86b8b82c-8ceb-4e02-b23c-a3faf7baa3b3" providerId="ADAL" clId="{7AFDAE86-1ADC-492F-9415-01F75BA4654F}" dt="2023-11-18T18:27:22.854" v="29" actId="6013"/>
          <pc:sldLayoutMkLst>
            <pc:docMk/>
            <pc:sldMasterMk cId="367941884" sldId="2147483701"/>
            <pc:sldLayoutMk cId="2241746852" sldId="2147483702"/>
          </pc:sldLayoutMkLst>
        </pc:sldLayoutChg>
        <pc:sldLayoutChg chg="del">
          <pc:chgData name="Wolfset, Beth" userId="86b8b82c-8ceb-4e02-b23c-a3faf7baa3b3" providerId="ADAL" clId="{7AFDAE86-1ADC-492F-9415-01F75BA4654F}" dt="2023-11-18T18:27:22.854" v="29" actId="6013"/>
          <pc:sldLayoutMkLst>
            <pc:docMk/>
            <pc:sldMasterMk cId="367941884" sldId="2147483701"/>
            <pc:sldLayoutMk cId="1096859020" sldId="2147483726"/>
          </pc:sldLayoutMkLst>
        </pc:sldLayoutChg>
      </pc:sldMasterChg>
      <pc:sldMasterChg chg="del delSldLayout">
        <pc:chgData name="Wolfset, Beth" userId="86b8b82c-8ceb-4e02-b23c-a3faf7baa3b3" providerId="ADAL" clId="{7AFDAE86-1ADC-492F-9415-01F75BA4654F}" dt="2023-11-18T18:27:46.071" v="31" actId="6013"/>
        <pc:sldMasterMkLst>
          <pc:docMk/>
          <pc:sldMasterMk cId="3927560611" sldId="2147483703"/>
        </pc:sldMasterMkLst>
        <pc:sldLayoutChg chg="del">
          <pc:chgData name="Wolfset, Beth" userId="86b8b82c-8ceb-4e02-b23c-a3faf7baa3b3" providerId="ADAL" clId="{7AFDAE86-1ADC-492F-9415-01F75BA4654F}" dt="2023-11-18T18:27:46.071" v="31" actId="6013"/>
          <pc:sldLayoutMkLst>
            <pc:docMk/>
            <pc:sldMasterMk cId="3927560611" sldId="2147483703"/>
            <pc:sldLayoutMk cId="1939489311" sldId="2147483704"/>
          </pc:sldLayoutMkLst>
        </pc:sldLayoutChg>
      </pc:sldMasterChg>
      <pc:sldMasterChg chg="del delSldLayout">
        <pc:chgData name="Wolfset, Beth" userId="86b8b82c-8ceb-4e02-b23c-a3faf7baa3b3" providerId="ADAL" clId="{7AFDAE86-1ADC-492F-9415-01F75BA4654F}" dt="2023-11-18T18:27:50.339" v="32" actId="6013"/>
        <pc:sldMasterMkLst>
          <pc:docMk/>
          <pc:sldMasterMk cId="354723721" sldId="2147483705"/>
        </pc:sldMasterMkLst>
        <pc:sldLayoutChg chg="del">
          <pc:chgData name="Wolfset, Beth" userId="86b8b82c-8ceb-4e02-b23c-a3faf7baa3b3" providerId="ADAL" clId="{7AFDAE86-1ADC-492F-9415-01F75BA4654F}" dt="2023-11-18T18:27:50.339" v="32" actId="6013"/>
          <pc:sldLayoutMkLst>
            <pc:docMk/>
            <pc:sldMasterMk cId="354723721" sldId="2147483705"/>
            <pc:sldLayoutMk cId="758951167" sldId="2147483706"/>
          </pc:sldLayoutMkLst>
        </pc:sldLayoutChg>
      </pc:sldMasterChg>
      <pc:sldMasterChg chg="del delSldLayout">
        <pc:chgData name="Wolfset, Beth" userId="86b8b82c-8ceb-4e02-b23c-a3faf7baa3b3" providerId="ADAL" clId="{7AFDAE86-1ADC-492F-9415-01F75BA4654F}" dt="2023-11-18T18:27:53.676" v="33" actId="6013"/>
        <pc:sldMasterMkLst>
          <pc:docMk/>
          <pc:sldMasterMk cId="2753209215" sldId="2147483707"/>
        </pc:sldMasterMkLst>
        <pc:sldLayoutChg chg="del">
          <pc:chgData name="Wolfset, Beth" userId="86b8b82c-8ceb-4e02-b23c-a3faf7baa3b3" providerId="ADAL" clId="{7AFDAE86-1ADC-492F-9415-01F75BA4654F}" dt="2023-11-18T18:27:53.676" v="33" actId="6013"/>
          <pc:sldLayoutMkLst>
            <pc:docMk/>
            <pc:sldMasterMk cId="2753209215" sldId="2147483707"/>
            <pc:sldLayoutMk cId="4246402647" sldId="2147483708"/>
          </pc:sldLayoutMkLst>
        </pc:sldLayoutChg>
      </pc:sldMasterChg>
      <pc:sldMasterChg chg="del delSldLayout">
        <pc:chgData name="Wolfset, Beth" userId="86b8b82c-8ceb-4e02-b23c-a3faf7baa3b3" providerId="ADAL" clId="{7AFDAE86-1ADC-492F-9415-01F75BA4654F}" dt="2023-11-18T18:28:25.812" v="38" actId="6013"/>
        <pc:sldMasterMkLst>
          <pc:docMk/>
          <pc:sldMasterMk cId="3603005471" sldId="2147483709"/>
        </pc:sldMasterMkLst>
        <pc:sldLayoutChg chg="del">
          <pc:chgData name="Wolfset, Beth" userId="86b8b82c-8ceb-4e02-b23c-a3faf7baa3b3" providerId="ADAL" clId="{7AFDAE86-1ADC-492F-9415-01F75BA4654F}" dt="2023-11-18T18:28:25.812" v="38" actId="6013"/>
          <pc:sldLayoutMkLst>
            <pc:docMk/>
            <pc:sldMasterMk cId="3603005471" sldId="2147483709"/>
            <pc:sldLayoutMk cId="511516598" sldId="2147483710"/>
          </pc:sldLayoutMkLst>
        </pc:sldLayoutChg>
      </pc:sldMasterChg>
      <pc:sldMasterChg chg="del delSldLayout">
        <pc:chgData name="Wolfset, Beth" userId="86b8b82c-8ceb-4e02-b23c-a3faf7baa3b3" providerId="ADAL" clId="{7AFDAE86-1ADC-492F-9415-01F75BA4654F}" dt="2023-11-18T18:27:17.593" v="28" actId="6013"/>
        <pc:sldMasterMkLst>
          <pc:docMk/>
          <pc:sldMasterMk cId="3118652879" sldId="2147483711"/>
        </pc:sldMasterMkLst>
        <pc:sldLayoutChg chg="del">
          <pc:chgData name="Wolfset, Beth" userId="86b8b82c-8ceb-4e02-b23c-a3faf7baa3b3" providerId="ADAL" clId="{7AFDAE86-1ADC-492F-9415-01F75BA4654F}" dt="2023-11-18T18:27:17.593" v="28" actId="6013"/>
          <pc:sldLayoutMkLst>
            <pc:docMk/>
            <pc:sldMasterMk cId="3118652879" sldId="2147483711"/>
            <pc:sldLayoutMk cId="2618683171" sldId="2147483712"/>
          </pc:sldLayoutMkLst>
        </pc:sldLayoutChg>
      </pc:sldMasterChg>
      <pc:sldMasterChg chg="del delSldLayout">
        <pc:chgData name="Wolfset, Beth" userId="86b8b82c-8ceb-4e02-b23c-a3faf7baa3b3" providerId="ADAL" clId="{7AFDAE86-1ADC-492F-9415-01F75BA4654F}" dt="2023-11-18T18:28:45.732" v="41" actId="6013"/>
        <pc:sldMasterMkLst>
          <pc:docMk/>
          <pc:sldMasterMk cId="1938746592" sldId="2147483713"/>
        </pc:sldMasterMkLst>
        <pc:sldLayoutChg chg="del">
          <pc:chgData name="Wolfset, Beth" userId="86b8b82c-8ceb-4e02-b23c-a3faf7baa3b3" providerId="ADAL" clId="{7AFDAE86-1ADC-492F-9415-01F75BA4654F}" dt="2023-11-18T18:28:45.732" v="41" actId="6013"/>
          <pc:sldLayoutMkLst>
            <pc:docMk/>
            <pc:sldMasterMk cId="1938746592" sldId="2147483713"/>
            <pc:sldLayoutMk cId="1668490230" sldId="2147483714"/>
          </pc:sldLayoutMkLst>
        </pc:sldLayoutChg>
      </pc:sldMasterChg>
      <pc:sldMasterChg chg="del delSldLayout">
        <pc:chgData name="Wolfset, Beth" userId="86b8b82c-8ceb-4e02-b23c-a3faf7baa3b3" providerId="ADAL" clId="{7AFDAE86-1ADC-492F-9415-01F75BA4654F}" dt="2023-11-18T18:28:08.651" v="34" actId="6013"/>
        <pc:sldMasterMkLst>
          <pc:docMk/>
          <pc:sldMasterMk cId="3164955712" sldId="2147483715"/>
        </pc:sldMasterMkLst>
        <pc:sldLayoutChg chg="del">
          <pc:chgData name="Wolfset, Beth" userId="86b8b82c-8ceb-4e02-b23c-a3faf7baa3b3" providerId="ADAL" clId="{7AFDAE86-1ADC-492F-9415-01F75BA4654F}" dt="2023-11-18T18:28:08.651" v="34" actId="6013"/>
          <pc:sldLayoutMkLst>
            <pc:docMk/>
            <pc:sldMasterMk cId="3164955712" sldId="2147483715"/>
            <pc:sldLayoutMk cId="2505360662" sldId="2147483716"/>
          </pc:sldLayoutMkLst>
        </pc:sldLayoutChg>
      </pc:sldMasterChg>
      <pc:sldMasterChg chg="del delSldLayout">
        <pc:chgData name="Wolfset, Beth" userId="86b8b82c-8ceb-4e02-b23c-a3faf7baa3b3" providerId="ADAL" clId="{7AFDAE86-1ADC-492F-9415-01F75BA4654F}" dt="2023-11-18T18:28:13.715" v="35" actId="6013"/>
        <pc:sldMasterMkLst>
          <pc:docMk/>
          <pc:sldMasterMk cId="1351170237" sldId="2147483717"/>
        </pc:sldMasterMkLst>
        <pc:sldLayoutChg chg="del">
          <pc:chgData name="Wolfset, Beth" userId="86b8b82c-8ceb-4e02-b23c-a3faf7baa3b3" providerId="ADAL" clId="{7AFDAE86-1ADC-492F-9415-01F75BA4654F}" dt="2023-11-18T18:28:13.715" v="35" actId="6013"/>
          <pc:sldLayoutMkLst>
            <pc:docMk/>
            <pc:sldMasterMk cId="1351170237" sldId="2147483717"/>
            <pc:sldLayoutMk cId="2014433162" sldId="2147483718"/>
          </pc:sldLayoutMkLst>
        </pc:sldLayoutChg>
      </pc:sldMasterChg>
      <pc:sldMasterChg chg="del delSldLayout">
        <pc:chgData name="Wolfset, Beth" userId="86b8b82c-8ceb-4e02-b23c-a3faf7baa3b3" providerId="ADAL" clId="{7AFDAE86-1ADC-492F-9415-01F75BA4654F}" dt="2023-11-18T18:29:25.621" v="43" actId="6013"/>
        <pc:sldMasterMkLst>
          <pc:docMk/>
          <pc:sldMasterMk cId="1065817759" sldId="2147483766"/>
        </pc:sldMasterMkLst>
        <pc:sldLayoutChg chg="del">
          <pc:chgData name="Wolfset, Beth" userId="86b8b82c-8ceb-4e02-b23c-a3faf7baa3b3" providerId="ADAL" clId="{7AFDAE86-1ADC-492F-9415-01F75BA4654F}" dt="2023-11-18T18:29:25.621" v="43" actId="6013"/>
          <pc:sldLayoutMkLst>
            <pc:docMk/>
            <pc:sldMasterMk cId="1065817759" sldId="2147483766"/>
            <pc:sldLayoutMk cId="3500310456" sldId="2147483767"/>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945252341" sldId="2147483768"/>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199109398" sldId="2147483769"/>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708900398" sldId="2147483770"/>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354980870" sldId="2147483771"/>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857998104" sldId="2147483772"/>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85064405" sldId="2147483773"/>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862051640" sldId="2147483774"/>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04663571" sldId="2147483775"/>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839832599" sldId="2147483776"/>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710262195" sldId="2147483777"/>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959499603" sldId="2147483778"/>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503960219" sldId="2147483779"/>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943821869" sldId="2147483780"/>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722014013" sldId="2147483781"/>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304196524" sldId="2147483782"/>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386479201" sldId="2147483783"/>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058562820" sldId="2147483784"/>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362574890" sldId="2147483785"/>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825921223" sldId="2147483786"/>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447836587" sldId="2147483787"/>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4282608548" sldId="2147483788"/>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828002817" sldId="2147483789"/>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553239174" sldId="2147483790"/>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126457792" sldId="2147483791"/>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546339639" sldId="2147483792"/>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623002507" sldId="2147483793"/>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864892062" sldId="2147483794"/>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858051302" sldId="2147483795"/>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415365623" sldId="2147483796"/>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006810346" sldId="2147483797"/>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300898166" sldId="2147483798"/>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634250192" sldId="2147483799"/>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4281535389" sldId="2147483800"/>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078914705" sldId="2147483801"/>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390286458" sldId="2147483802"/>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941585958" sldId="2147483803"/>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879012194" sldId="2147483804"/>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482395683" sldId="2147483805"/>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103632286" sldId="2147483806"/>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209796262" sldId="2147483807"/>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344609564" sldId="2147483808"/>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525597937" sldId="2147483809"/>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181916117" sldId="2147483810"/>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496415141" sldId="2147483811"/>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762903790" sldId="2147483812"/>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841219935" sldId="2147483813"/>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861278142" sldId="2147483814"/>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706914291" sldId="2147483815"/>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734330973" sldId="2147483816"/>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940349133" sldId="2147483817"/>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937220330" sldId="2147483818"/>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643209363" sldId="2147483819"/>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871937331" sldId="2147483820"/>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537046509" sldId="2147483821"/>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196469345" sldId="2147483822"/>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115042037" sldId="2147483823"/>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256022403" sldId="2147483824"/>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145311552" sldId="2147483825"/>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419733583" sldId="2147483826"/>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677108004" sldId="2147483827"/>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636362474" sldId="2147483828"/>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203552798" sldId="2147483829"/>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698884680" sldId="2147483830"/>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703964228" sldId="2147483831"/>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630165888" sldId="2147483832"/>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4283908585" sldId="2147483833"/>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352058286" sldId="2147483834"/>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679077970" sldId="2147483835"/>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117799604" sldId="2147483836"/>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373362435" sldId="2147483837"/>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111496315" sldId="2147483838"/>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935745508" sldId="2147483839"/>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17922618" sldId="2147483840"/>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311735546" sldId="2147483841"/>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937349124" sldId="2147483842"/>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4107885319" sldId="2147483843"/>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436522105" sldId="2147483844"/>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987603835" sldId="2147483845"/>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5909741" sldId="2147483846"/>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4064238475" sldId="2147483847"/>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916959049" sldId="2147483848"/>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955656242" sldId="2147483849"/>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759002240" sldId="2147483850"/>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428281604" sldId="2147483851"/>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61728125" sldId="2147483852"/>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038532004" sldId="2147483853"/>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842476745" sldId="2147483854"/>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8708613" sldId="2147483855"/>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732589951" sldId="2147483856"/>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014460995" sldId="2147483857"/>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233473561" sldId="2147483858"/>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57126722" sldId="2147483859"/>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502241619" sldId="2147483860"/>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051019466" sldId="2147483861"/>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213441851" sldId="2147483862"/>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975152267" sldId="2147483863"/>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690276004" sldId="2147483864"/>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185977548" sldId="2147483865"/>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689463029" sldId="2147483866"/>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2897774946" sldId="2147483867"/>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427536314" sldId="2147483868"/>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517854842" sldId="2147483869"/>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231808695" sldId="2147483870"/>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142434308" sldId="2147483871"/>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558143995" sldId="2147483872"/>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325111765" sldId="2147483873"/>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1512197898" sldId="2147483874"/>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3051161753" sldId="2147483876"/>
          </pc:sldLayoutMkLst>
        </pc:sldLayoutChg>
        <pc:sldLayoutChg chg="del">
          <pc:chgData name="Wolfset, Beth" userId="86b8b82c-8ceb-4e02-b23c-a3faf7baa3b3" providerId="ADAL" clId="{7AFDAE86-1ADC-492F-9415-01F75BA4654F}" dt="2023-11-18T18:29:25.621" v="43" actId="6013"/>
          <pc:sldLayoutMkLst>
            <pc:docMk/>
            <pc:sldMasterMk cId="1065817759" sldId="2147483766"/>
            <pc:sldLayoutMk cId="538164496" sldId="214748387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www.ctrl.blog/entry/how-to-server-seeding-dht-torrents.html" TargetMode="External"/><Relationship Id="rId1" Type="http://schemas.openxmlformats.org/officeDocument/2006/relationships/image" Target="../media/image71.jpeg"/><Relationship Id="rId4" Type="http://schemas.openxmlformats.org/officeDocument/2006/relationships/image" Target="../media/image7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www.ctrl.blog/entry/how-to-server-seeding-dht-torrents.html" TargetMode="External"/><Relationship Id="rId1" Type="http://schemas.openxmlformats.org/officeDocument/2006/relationships/image" Target="../media/image71.jpeg"/><Relationship Id="rId4" Type="http://schemas.openxmlformats.org/officeDocument/2006/relationships/image" Target="../media/image73.jpe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3DB573-1DE8-4B12-A305-D05C348D642B}" type="doc">
      <dgm:prSet loTypeId="urn:microsoft.com/office/officeart/2005/8/layout/vList4" loCatId="list" qsTypeId="urn:microsoft.com/office/officeart/2005/8/quickstyle/simple1" qsCatId="simple" csTypeId="urn:microsoft.com/office/officeart/2005/8/colors/accent6_2" csCatId="accent6" phldr="1"/>
      <dgm:spPr/>
      <dgm:t>
        <a:bodyPr/>
        <a:lstStyle/>
        <a:p>
          <a:endParaRPr lang="en-US"/>
        </a:p>
      </dgm:t>
    </dgm:pt>
    <dgm:pt modelId="{DFB5E92C-1B9F-4B18-A3FD-80FFFD243E7C}">
      <dgm:prSet phldrT="[Text]"/>
      <dgm:spPr>
        <a:solidFill>
          <a:schemeClr val="accent3">
            <a:lumMod val="40000"/>
            <a:lumOff val="60000"/>
          </a:schemeClr>
        </a:solidFill>
      </dgm:spPr>
      <dgm:t>
        <a:bodyPr/>
        <a:lstStyle/>
        <a:p>
          <a:r>
            <a:rPr lang="en-US" dirty="0"/>
            <a:t>Domain-driven Distributed Architecture</a:t>
          </a:r>
        </a:p>
      </dgm:t>
    </dgm:pt>
    <dgm:pt modelId="{53F8C0F3-139C-46AB-9E1F-1CCBB8E5DFA8}" type="parTrans" cxnId="{A3E11D9D-F64E-4E57-89DF-8B41ACFADE7F}">
      <dgm:prSet/>
      <dgm:spPr/>
      <dgm:t>
        <a:bodyPr/>
        <a:lstStyle/>
        <a:p>
          <a:endParaRPr lang="en-US"/>
        </a:p>
      </dgm:t>
    </dgm:pt>
    <dgm:pt modelId="{A2D16A9F-F74D-46F0-88FF-CFEBD0C33DF4}" type="sibTrans" cxnId="{A3E11D9D-F64E-4E57-89DF-8B41ACFADE7F}">
      <dgm:prSet/>
      <dgm:spPr/>
      <dgm:t>
        <a:bodyPr/>
        <a:lstStyle/>
        <a:p>
          <a:endParaRPr lang="en-US"/>
        </a:p>
      </dgm:t>
    </dgm:pt>
    <dgm:pt modelId="{AA29DC48-062C-4A0C-A777-4DEC47CBC8A7}">
      <dgm:prSet phldrT="[Text]"/>
      <dgm:spPr>
        <a:solidFill>
          <a:schemeClr val="accent3">
            <a:lumMod val="40000"/>
            <a:lumOff val="60000"/>
          </a:schemeClr>
        </a:solidFill>
      </dgm:spPr>
      <dgm:t>
        <a:bodyPr/>
        <a:lstStyle/>
        <a:p>
          <a:r>
            <a:rPr lang="en-US" dirty="0"/>
            <a:t>Data as a Product</a:t>
          </a:r>
        </a:p>
      </dgm:t>
    </dgm:pt>
    <dgm:pt modelId="{DD785FC2-1302-41CB-A7F3-301FABF59013}" type="parTrans" cxnId="{949281F0-6423-4792-A74F-4F4B92CD30EB}">
      <dgm:prSet/>
      <dgm:spPr/>
      <dgm:t>
        <a:bodyPr/>
        <a:lstStyle/>
        <a:p>
          <a:endParaRPr lang="en-US"/>
        </a:p>
      </dgm:t>
    </dgm:pt>
    <dgm:pt modelId="{405B4711-DB53-4FE6-A382-FB3C9905CE39}" type="sibTrans" cxnId="{949281F0-6423-4792-A74F-4F4B92CD30EB}">
      <dgm:prSet/>
      <dgm:spPr/>
      <dgm:t>
        <a:bodyPr/>
        <a:lstStyle/>
        <a:p>
          <a:endParaRPr lang="en-US"/>
        </a:p>
      </dgm:t>
    </dgm:pt>
    <dgm:pt modelId="{9F7BDE63-DD60-4034-B935-EC3DE73CEE2B}">
      <dgm:prSet phldrT="[Text]"/>
      <dgm:spPr>
        <a:solidFill>
          <a:schemeClr val="accent3">
            <a:lumMod val="40000"/>
            <a:lumOff val="60000"/>
          </a:schemeClr>
        </a:solidFill>
      </dgm:spPr>
      <dgm:t>
        <a:bodyPr/>
        <a:lstStyle/>
        <a:p>
          <a:r>
            <a:rPr lang="en-US" dirty="0"/>
            <a:t>Self-serve Data Infrastructure as a Service</a:t>
          </a:r>
        </a:p>
      </dgm:t>
    </dgm:pt>
    <dgm:pt modelId="{67C52688-39AC-4BD0-9A42-C054153B9C26}" type="parTrans" cxnId="{ED452E23-FF38-4FD7-B03D-7E4601EB863C}">
      <dgm:prSet/>
      <dgm:spPr/>
      <dgm:t>
        <a:bodyPr/>
        <a:lstStyle/>
        <a:p>
          <a:endParaRPr lang="en-US"/>
        </a:p>
      </dgm:t>
    </dgm:pt>
    <dgm:pt modelId="{32497DC6-C64F-45E4-86C5-7ABF17F718E5}" type="sibTrans" cxnId="{ED452E23-FF38-4FD7-B03D-7E4601EB863C}">
      <dgm:prSet/>
      <dgm:spPr/>
      <dgm:t>
        <a:bodyPr/>
        <a:lstStyle/>
        <a:p>
          <a:endParaRPr lang="en-US"/>
        </a:p>
      </dgm:t>
    </dgm:pt>
    <dgm:pt modelId="{9C8B1660-BDE6-42DD-9127-AD891D0AC1B4}" type="pres">
      <dgm:prSet presAssocID="{AE3DB573-1DE8-4B12-A305-D05C348D642B}" presName="linear" presStyleCnt="0">
        <dgm:presLayoutVars>
          <dgm:dir/>
          <dgm:resizeHandles val="exact"/>
        </dgm:presLayoutVars>
      </dgm:prSet>
      <dgm:spPr/>
    </dgm:pt>
    <dgm:pt modelId="{99552BCB-D285-4A80-A8E3-9F0E287C78C8}" type="pres">
      <dgm:prSet presAssocID="{DFB5E92C-1B9F-4B18-A3FD-80FFFD243E7C}" presName="comp" presStyleCnt="0"/>
      <dgm:spPr/>
    </dgm:pt>
    <dgm:pt modelId="{136FCF3C-6661-4544-B8C0-721A8E24C715}" type="pres">
      <dgm:prSet presAssocID="{DFB5E92C-1B9F-4B18-A3FD-80FFFD243E7C}" presName="box" presStyleLbl="node1" presStyleIdx="0" presStyleCnt="3"/>
      <dgm:spPr/>
    </dgm:pt>
    <dgm:pt modelId="{BC06D917-4E18-4D63-91BD-CEEB49DBABC5}" type="pres">
      <dgm:prSet presAssocID="{DFB5E92C-1B9F-4B18-A3FD-80FFFD243E7C}"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469BC861-60DA-4A75-BC26-54A76B99F2E5}" type="pres">
      <dgm:prSet presAssocID="{DFB5E92C-1B9F-4B18-A3FD-80FFFD243E7C}" presName="text" presStyleLbl="node1" presStyleIdx="0" presStyleCnt="3">
        <dgm:presLayoutVars>
          <dgm:bulletEnabled val="1"/>
        </dgm:presLayoutVars>
      </dgm:prSet>
      <dgm:spPr/>
    </dgm:pt>
    <dgm:pt modelId="{11267478-E946-4326-A97B-A4CB349358BB}" type="pres">
      <dgm:prSet presAssocID="{A2D16A9F-F74D-46F0-88FF-CFEBD0C33DF4}" presName="spacer" presStyleCnt="0"/>
      <dgm:spPr/>
    </dgm:pt>
    <dgm:pt modelId="{63BCB864-9C86-46E3-B2A1-762EEDBDAD2B}" type="pres">
      <dgm:prSet presAssocID="{AA29DC48-062C-4A0C-A777-4DEC47CBC8A7}" presName="comp" presStyleCnt="0"/>
      <dgm:spPr/>
    </dgm:pt>
    <dgm:pt modelId="{BE75C7F9-9581-4007-812F-DE3753714A9A}" type="pres">
      <dgm:prSet presAssocID="{AA29DC48-062C-4A0C-A777-4DEC47CBC8A7}" presName="box" presStyleLbl="node1" presStyleIdx="1" presStyleCnt="3"/>
      <dgm:spPr/>
    </dgm:pt>
    <dgm:pt modelId="{8898AA5C-CFFE-4C94-9867-FD719C0BC3D9}" type="pres">
      <dgm:prSet presAssocID="{AA29DC48-062C-4A0C-A777-4DEC47CBC8A7}" presName="img"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Programming data on computer monitor"/>
        </a:ext>
      </dgm:extLst>
    </dgm:pt>
    <dgm:pt modelId="{62FB55D6-5CDC-4860-B59C-1E23FA2E93E2}" type="pres">
      <dgm:prSet presAssocID="{AA29DC48-062C-4A0C-A777-4DEC47CBC8A7}" presName="text" presStyleLbl="node1" presStyleIdx="1" presStyleCnt="3">
        <dgm:presLayoutVars>
          <dgm:bulletEnabled val="1"/>
        </dgm:presLayoutVars>
      </dgm:prSet>
      <dgm:spPr/>
    </dgm:pt>
    <dgm:pt modelId="{809ED03C-9D13-4E1D-A5EE-52499A55F66B}" type="pres">
      <dgm:prSet presAssocID="{405B4711-DB53-4FE6-A382-FB3C9905CE39}" presName="spacer" presStyleCnt="0"/>
      <dgm:spPr/>
    </dgm:pt>
    <dgm:pt modelId="{004DDA83-AD34-42AA-9E34-FE690BFB4360}" type="pres">
      <dgm:prSet presAssocID="{9F7BDE63-DD60-4034-B935-EC3DE73CEE2B}" presName="comp" presStyleCnt="0"/>
      <dgm:spPr/>
    </dgm:pt>
    <dgm:pt modelId="{B854F48F-DA66-45D9-8D69-1C04C512C921}" type="pres">
      <dgm:prSet presAssocID="{9F7BDE63-DD60-4034-B935-EC3DE73CEE2B}" presName="box" presStyleLbl="node1" presStyleIdx="2" presStyleCnt="3"/>
      <dgm:spPr/>
    </dgm:pt>
    <dgm:pt modelId="{F5A977BD-78EA-4927-8ED0-06B5A2571107}" type="pres">
      <dgm:prSet presAssocID="{9F7BDE63-DD60-4034-B935-EC3DE73CEE2B}" presName="img" presStyleLbl="fgImgPlace1" presStyleIdx="2"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Illuminated server room panel"/>
        </a:ext>
      </dgm:extLst>
    </dgm:pt>
    <dgm:pt modelId="{BC20A426-772A-4FD3-B719-978D35F3DB50}" type="pres">
      <dgm:prSet presAssocID="{9F7BDE63-DD60-4034-B935-EC3DE73CEE2B}" presName="text" presStyleLbl="node1" presStyleIdx="2" presStyleCnt="3">
        <dgm:presLayoutVars>
          <dgm:bulletEnabled val="1"/>
        </dgm:presLayoutVars>
      </dgm:prSet>
      <dgm:spPr/>
    </dgm:pt>
  </dgm:ptLst>
  <dgm:cxnLst>
    <dgm:cxn modelId="{4C10FD0B-0B1C-4FE2-9AFF-46207EB04EE9}" type="presOf" srcId="{DFB5E92C-1B9F-4B18-A3FD-80FFFD243E7C}" destId="{136FCF3C-6661-4544-B8C0-721A8E24C715}" srcOrd="0" destOrd="0" presId="urn:microsoft.com/office/officeart/2005/8/layout/vList4"/>
    <dgm:cxn modelId="{A8FCA61C-F416-4A6A-B00B-8C171C3097A0}" type="presOf" srcId="{9F7BDE63-DD60-4034-B935-EC3DE73CEE2B}" destId="{BC20A426-772A-4FD3-B719-978D35F3DB50}" srcOrd="1" destOrd="0" presId="urn:microsoft.com/office/officeart/2005/8/layout/vList4"/>
    <dgm:cxn modelId="{ED452E23-FF38-4FD7-B03D-7E4601EB863C}" srcId="{AE3DB573-1DE8-4B12-A305-D05C348D642B}" destId="{9F7BDE63-DD60-4034-B935-EC3DE73CEE2B}" srcOrd="2" destOrd="0" parTransId="{67C52688-39AC-4BD0-9A42-C054153B9C26}" sibTransId="{32497DC6-C64F-45E4-86C5-7ABF17F718E5}"/>
    <dgm:cxn modelId="{4FBAA583-0086-4411-BF31-F75417C1739A}" type="presOf" srcId="{AA29DC48-062C-4A0C-A777-4DEC47CBC8A7}" destId="{62FB55D6-5CDC-4860-B59C-1E23FA2E93E2}" srcOrd="1" destOrd="0" presId="urn:microsoft.com/office/officeart/2005/8/layout/vList4"/>
    <dgm:cxn modelId="{3638ED8B-AD77-4ACC-8D0E-1A8CA25BD46D}" type="presOf" srcId="{9F7BDE63-DD60-4034-B935-EC3DE73CEE2B}" destId="{B854F48F-DA66-45D9-8D69-1C04C512C921}" srcOrd="0" destOrd="0" presId="urn:microsoft.com/office/officeart/2005/8/layout/vList4"/>
    <dgm:cxn modelId="{A3E11D9D-F64E-4E57-89DF-8B41ACFADE7F}" srcId="{AE3DB573-1DE8-4B12-A305-D05C348D642B}" destId="{DFB5E92C-1B9F-4B18-A3FD-80FFFD243E7C}" srcOrd="0" destOrd="0" parTransId="{53F8C0F3-139C-46AB-9E1F-1CCBB8E5DFA8}" sibTransId="{A2D16A9F-F74D-46F0-88FF-CFEBD0C33DF4}"/>
    <dgm:cxn modelId="{4B3972BE-553B-42EA-A8EB-A6BEFDB9734D}" type="presOf" srcId="{AE3DB573-1DE8-4B12-A305-D05C348D642B}" destId="{9C8B1660-BDE6-42DD-9127-AD891D0AC1B4}" srcOrd="0" destOrd="0" presId="urn:microsoft.com/office/officeart/2005/8/layout/vList4"/>
    <dgm:cxn modelId="{6582D6C2-A244-44E7-9D5C-6842E5BC115C}" type="presOf" srcId="{DFB5E92C-1B9F-4B18-A3FD-80FFFD243E7C}" destId="{469BC861-60DA-4A75-BC26-54A76B99F2E5}" srcOrd="1" destOrd="0" presId="urn:microsoft.com/office/officeart/2005/8/layout/vList4"/>
    <dgm:cxn modelId="{661100D6-65A9-430C-B13B-810715764440}" type="presOf" srcId="{AA29DC48-062C-4A0C-A777-4DEC47CBC8A7}" destId="{BE75C7F9-9581-4007-812F-DE3753714A9A}" srcOrd="0" destOrd="0" presId="urn:microsoft.com/office/officeart/2005/8/layout/vList4"/>
    <dgm:cxn modelId="{949281F0-6423-4792-A74F-4F4B92CD30EB}" srcId="{AE3DB573-1DE8-4B12-A305-D05C348D642B}" destId="{AA29DC48-062C-4A0C-A777-4DEC47CBC8A7}" srcOrd="1" destOrd="0" parTransId="{DD785FC2-1302-41CB-A7F3-301FABF59013}" sibTransId="{405B4711-DB53-4FE6-A382-FB3C9905CE39}"/>
    <dgm:cxn modelId="{E2354E5C-43C1-4D3F-BA40-6F4B78609F09}" type="presParOf" srcId="{9C8B1660-BDE6-42DD-9127-AD891D0AC1B4}" destId="{99552BCB-D285-4A80-A8E3-9F0E287C78C8}" srcOrd="0" destOrd="0" presId="urn:microsoft.com/office/officeart/2005/8/layout/vList4"/>
    <dgm:cxn modelId="{8B5BF268-DCB6-4F49-9C9D-CC73DA287A0B}" type="presParOf" srcId="{99552BCB-D285-4A80-A8E3-9F0E287C78C8}" destId="{136FCF3C-6661-4544-B8C0-721A8E24C715}" srcOrd="0" destOrd="0" presId="urn:microsoft.com/office/officeart/2005/8/layout/vList4"/>
    <dgm:cxn modelId="{CB03669B-9E2D-4262-892A-4ADBDBA9E1C4}" type="presParOf" srcId="{99552BCB-D285-4A80-A8E3-9F0E287C78C8}" destId="{BC06D917-4E18-4D63-91BD-CEEB49DBABC5}" srcOrd="1" destOrd="0" presId="urn:microsoft.com/office/officeart/2005/8/layout/vList4"/>
    <dgm:cxn modelId="{F482A8B5-C644-40A7-A723-01D816FD3BC6}" type="presParOf" srcId="{99552BCB-D285-4A80-A8E3-9F0E287C78C8}" destId="{469BC861-60DA-4A75-BC26-54A76B99F2E5}" srcOrd="2" destOrd="0" presId="urn:microsoft.com/office/officeart/2005/8/layout/vList4"/>
    <dgm:cxn modelId="{50C1B327-672E-483C-9BC4-E89BD8CFA49A}" type="presParOf" srcId="{9C8B1660-BDE6-42DD-9127-AD891D0AC1B4}" destId="{11267478-E946-4326-A97B-A4CB349358BB}" srcOrd="1" destOrd="0" presId="urn:microsoft.com/office/officeart/2005/8/layout/vList4"/>
    <dgm:cxn modelId="{AE30C248-6B45-419A-AA08-E40FCC4D5790}" type="presParOf" srcId="{9C8B1660-BDE6-42DD-9127-AD891D0AC1B4}" destId="{63BCB864-9C86-46E3-B2A1-762EEDBDAD2B}" srcOrd="2" destOrd="0" presId="urn:microsoft.com/office/officeart/2005/8/layout/vList4"/>
    <dgm:cxn modelId="{7C73ACFD-F1E1-405B-B0E3-1AFE1AF3FE4C}" type="presParOf" srcId="{63BCB864-9C86-46E3-B2A1-762EEDBDAD2B}" destId="{BE75C7F9-9581-4007-812F-DE3753714A9A}" srcOrd="0" destOrd="0" presId="urn:microsoft.com/office/officeart/2005/8/layout/vList4"/>
    <dgm:cxn modelId="{71D87190-2105-4DD9-8A49-83FB675641B6}" type="presParOf" srcId="{63BCB864-9C86-46E3-B2A1-762EEDBDAD2B}" destId="{8898AA5C-CFFE-4C94-9867-FD719C0BC3D9}" srcOrd="1" destOrd="0" presId="urn:microsoft.com/office/officeart/2005/8/layout/vList4"/>
    <dgm:cxn modelId="{E1418E88-1D02-4048-B4A2-FF275A01177E}" type="presParOf" srcId="{63BCB864-9C86-46E3-B2A1-762EEDBDAD2B}" destId="{62FB55D6-5CDC-4860-B59C-1E23FA2E93E2}" srcOrd="2" destOrd="0" presId="urn:microsoft.com/office/officeart/2005/8/layout/vList4"/>
    <dgm:cxn modelId="{E6329A08-89ED-4591-A840-5C62869D8B0B}" type="presParOf" srcId="{9C8B1660-BDE6-42DD-9127-AD891D0AC1B4}" destId="{809ED03C-9D13-4E1D-A5EE-52499A55F66B}" srcOrd="3" destOrd="0" presId="urn:microsoft.com/office/officeart/2005/8/layout/vList4"/>
    <dgm:cxn modelId="{D381E801-5659-4210-907B-865BBE25A03A}" type="presParOf" srcId="{9C8B1660-BDE6-42DD-9127-AD891D0AC1B4}" destId="{004DDA83-AD34-42AA-9E34-FE690BFB4360}" srcOrd="4" destOrd="0" presId="urn:microsoft.com/office/officeart/2005/8/layout/vList4"/>
    <dgm:cxn modelId="{ED3567A9-EB37-46B5-A8F2-5AC1EE583A42}" type="presParOf" srcId="{004DDA83-AD34-42AA-9E34-FE690BFB4360}" destId="{B854F48F-DA66-45D9-8D69-1C04C512C921}" srcOrd="0" destOrd="0" presId="urn:microsoft.com/office/officeart/2005/8/layout/vList4"/>
    <dgm:cxn modelId="{749CE025-AA68-4442-8335-EFEBA27BF183}" type="presParOf" srcId="{004DDA83-AD34-42AA-9E34-FE690BFB4360}" destId="{F5A977BD-78EA-4927-8ED0-06B5A2571107}" srcOrd="1" destOrd="0" presId="urn:microsoft.com/office/officeart/2005/8/layout/vList4"/>
    <dgm:cxn modelId="{C41E263D-F1AD-4211-BE79-06ABC56CCFFD}" type="presParOf" srcId="{004DDA83-AD34-42AA-9E34-FE690BFB4360}" destId="{BC20A426-772A-4FD3-B719-978D35F3DB50}"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FCF3C-6661-4544-B8C0-721A8E24C715}">
      <dsp:nvSpPr>
        <dsp:cNvPr id="0" name=""/>
        <dsp:cNvSpPr/>
      </dsp:nvSpPr>
      <dsp:spPr>
        <a:xfrm>
          <a:off x="0" y="0"/>
          <a:ext cx="4721672" cy="1058439"/>
        </a:xfrm>
        <a:prstGeom prst="roundRect">
          <a:avLst>
            <a:gd name="adj" fmla="val 10000"/>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Domain-driven Distributed Architecture</a:t>
          </a:r>
        </a:p>
      </dsp:txBody>
      <dsp:txXfrm>
        <a:off x="1050178" y="0"/>
        <a:ext cx="3671494" cy="1058439"/>
      </dsp:txXfrm>
    </dsp:sp>
    <dsp:sp modelId="{BC06D917-4E18-4D63-91BD-CEEB49DBABC5}">
      <dsp:nvSpPr>
        <dsp:cNvPr id="0" name=""/>
        <dsp:cNvSpPr/>
      </dsp:nvSpPr>
      <dsp:spPr>
        <a:xfrm>
          <a:off x="105843" y="105843"/>
          <a:ext cx="944334" cy="84675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75C7F9-9581-4007-812F-DE3753714A9A}">
      <dsp:nvSpPr>
        <dsp:cNvPr id="0" name=""/>
        <dsp:cNvSpPr/>
      </dsp:nvSpPr>
      <dsp:spPr>
        <a:xfrm>
          <a:off x="0" y="1164283"/>
          <a:ext cx="4721672" cy="1058439"/>
        </a:xfrm>
        <a:prstGeom prst="roundRect">
          <a:avLst>
            <a:gd name="adj" fmla="val 10000"/>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Data as a Product</a:t>
          </a:r>
        </a:p>
      </dsp:txBody>
      <dsp:txXfrm>
        <a:off x="1050178" y="1164283"/>
        <a:ext cx="3671494" cy="1058439"/>
      </dsp:txXfrm>
    </dsp:sp>
    <dsp:sp modelId="{8898AA5C-CFFE-4C94-9867-FD719C0BC3D9}">
      <dsp:nvSpPr>
        <dsp:cNvPr id="0" name=""/>
        <dsp:cNvSpPr/>
      </dsp:nvSpPr>
      <dsp:spPr>
        <a:xfrm>
          <a:off x="105843" y="1270127"/>
          <a:ext cx="944334" cy="84675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54F48F-DA66-45D9-8D69-1C04C512C921}">
      <dsp:nvSpPr>
        <dsp:cNvPr id="0" name=""/>
        <dsp:cNvSpPr/>
      </dsp:nvSpPr>
      <dsp:spPr>
        <a:xfrm>
          <a:off x="0" y="2328567"/>
          <a:ext cx="4721672" cy="1058439"/>
        </a:xfrm>
        <a:prstGeom prst="roundRect">
          <a:avLst>
            <a:gd name="adj" fmla="val 10000"/>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Self-serve Data Infrastructure as a Service</a:t>
          </a:r>
        </a:p>
      </dsp:txBody>
      <dsp:txXfrm>
        <a:off x="1050178" y="2328567"/>
        <a:ext cx="3671494" cy="1058439"/>
      </dsp:txXfrm>
    </dsp:sp>
    <dsp:sp modelId="{F5A977BD-78EA-4927-8ED0-06B5A2571107}">
      <dsp:nvSpPr>
        <dsp:cNvPr id="0" name=""/>
        <dsp:cNvSpPr/>
      </dsp:nvSpPr>
      <dsp:spPr>
        <a:xfrm>
          <a:off x="105843" y="2434411"/>
          <a:ext cx="944334" cy="84675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20812C-C571-1749-AF66-06C0341A6A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933E1AA-1D09-7F4A-99AD-B437097D02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B4558D-AAC7-D54B-B71F-44E81C07252D}" type="datetimeFigureOut">
              <a:rPr lang="en-US" smtClean="0"/>
              <a:t>11/18/2023</a:t>
            </a:fld>
            <a:endParaRPr lang="en-US"/>
          </a:p>
        </p:txBody>
      </p:sp>
      <p:sp>
        <p:nvSpPr>
          <p:cNvPr id="4" name="Footer Placeholder 3">
            <a:extLst>
              <a:ext uri="{FF2B5EF4-FFF2-40B4-BE49-F238E27FC236}">
                <a16:creationId xmlns:a16="http://schemas.microsoft.com/office/drawing/2014/main" id="{56575487-0E03-884F-AABA-7D36FFBE49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10E596-F9AC-CE46-A23C-183104D47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2C96B5-620A-834E-8487-E1962F09C129}" type="slidenum">
              <a:rPr lang="en-US" smtClean="0"/>
              <a:t>‹#›</a:t>
            </a:fld>
            <a:endParaRPr lang="en-US"/>
          </a:p>
        </p:txBody>
      </p:sp>
    </p:spTree>
    <p:extLst>
      <p:ext uri="{BB962C8B-B14F-4D97-AF65-F5344CB8AC3E}">
        <p14:creationId xmlns:p14="http://schemas.microsoft.com/office/powerpoint/2010/main" val="2988996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B97F43-05AA-7348-B5EF-792F380590DE}" type="datetimeFigureOut">
              <a:rPr lang="en-US" smtClean="0"/>
              <a:t>11/18/2023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C1D7C-1B4B-084D-B9CE-C3FD09DDDC3F}" type="slidenum">
              <a:rPr lang="en-US" smtClean="0"/>
              <a:t>‹#›</a:t>
            </a:fld>
            <a:endParaRPr lang="en-US"/>
          </a:p>
        </p:txBody>
      </p:sp>
    </p:spTree>
    <p:extLst>
      <p:ext uri="{BB962C8B-B14F-4D97-AF65-F5344CB8AC3E}">
        <p14:creationId xmlns:p14="http://schemas.microsoft.com/office/powerpoint/2010/main" val="2369042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76A6C"/>
                </a:solidFill>
                <a:effectLst/>
                <a:latin typeface="open sans" panose="020B0606030504020204" pitchFamily="34" charset="0"/>
              </a:rPr>
              <a:t>In a custom app, data portal, query or reporting tool, everyone wants to use consume data from multiple sources. This session will discuss several ways that data can be managed and queried from multiple data sources. This will include traditional copy of data to one DB, remote querying, data lake use of data sharing, and data mesh.</a:t>
            </a:r>
            <a:endParaRPr lang="en-US" dirty="0"/>
          </a:p>
        </p:txBody>
      </p:sp>
      <p:sp>
        <p:nvSpPr>
          <p:cNvPr id="4" name="Slide Number Placeholder 3"/>
          <p:cNvSpPr>
            <a:spLocks noGrp="1"/>
          </p:cNvSpPr>
          <p:nvPr>
            <p:ph type="sldNum" sz="quarter" idx="5"/>
          </p:nvPr>
        </p:nvSpPr>
        <p:spPr/>
        <p:txBody>
          <a:bodyPr/>
          <a:lstStyle/>
          <a:p>
            <a:fld id="{0D4C1D7C-1B4B-084D-B9CE-C3FD09DDDC3F}" type="slidenum">
              <a:rPr lang="en-US" smtClean="0"/>
              <a:t>1</a:t>
            </a:fld>
            <a:endParaRPr lang="en-US"/>
          </a:p>
        </p:txBody>
      </p:sp>
    </p:spTree>
    <p:extLst>
      <p:ext uri="{BB962C8B-B14F-4D97-AF65-F5344CB8AC3E}">
        <p14:creationId xmlns:p14="http://schemas.microsoft.com/office/powerpoint/2010/main" val="3317420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tabLst>
                <a:tab pos="465887" algn="l"/>
              </a:tabLst>
            </a:pPr>
            <a:r>
              <a:rPr lang="en-US" sz="900" dirty="0">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900" dirty="0">
                <a:solidFill>
                  <a:srgbClr val="000000"/>
                </a:solidFill>
                <a:latin typeface="Segoe UI" panose="020B0502040204020203" pitchFamily="34" charset="0"/>
                <a:ea typeface="Calibri" panose="020F0502020204030204" pitchFamily="34" charset="0"/>
                <a:cs typeface="Arial" panose="020B0604020202020204" pitchFamily="34" charset="0"/>
              </a:rPr>
              <a:t>The open and governed data lakehouse foundation is a cost-effective and performance-optimized fabric for business intelligence, machine learning, and AI workloads at any scale. It is the foundation for migrating and modernizing existing analytics solutions, whether this be data appliances or traditional data warehouses. </a:t>
            </a:r>
            <a:endParaRPr lang="en-US" sz="900" dirty="0">
              <a:latin typeface="Calibri" panose="020F0502020204030204" pitchFamily="34" charset="0"/>
              <a:ea typeface="Calibri" panose="020F0502020204030204" pitchFamily="34" charset="0"/>
              <a:cs typeface="Arial" panose="020B0604020202020204" pitchFamily="34" charset="0"/>
            </a:endParaRPr>
          </a:p>
          <a:p>
            <a:pPr>
              <a:lnSpc>
                <a:spcPct val="107000"/>
              </a:lnSpc>
              <a:tabLst>
                <a:tab pos="465887" algn="l"/>
              </a:tabLst>
            </a:pPr>
            <a:r>
              <a:rPr lang="en-US" sz="900" dirty="0">
                <a:latin typeface="Segoe UI" panose="020B0502040204020203" pitchFamily="34" charset="0"/>
                <a:ea typeface="Calibri" panose="020F0502020204030204" pitchFamily="34" charset="0"/>
                <a:cs typeface="Arial" panose="020B0604020202020204" pitchFamily="34" charset="0"/>
              </a:rPr>
              <a:t> </a:t>
            </a:r>
            <a:endParaRPr lang="en-US" sz="900" dirty="0">
              <a:latin typeface="Calibri" panose="020F0502020204030204" pitchFamily="34" charset="0"/>
              <a:ea typeface="Calibri" panose="020F0502020204030204" pitchFamily="34" charset="0"/>
              <a:cs typeface="Arial" panose="020B0604020202020204" pitchFamily="34" charset="0"/>
            </a:endParaRPr>
          </a:p>
          <a:p>
            <a:pPr>
              <a:lnSpc>
                <a:spcPct val="107000"/>
              </a:lnSpc>
              <a:tabLst>
                <a:tab pos="465887" algn="l"/>
              </a:tabLst>
            </a:pPr>
            <a:r>
              <a:rPr lang="en-US" sz="900" b="1" dirty="0">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900" dirty="0">
                <a:latin typeface="Segoe UI" panose="020B0502040204020203" pitchFamily="34" charset="0"/>
                <a:ea typeface="Calibri" panose="020F0502020204030204" pitchFamily="34" charset="0"/>
                <a:cs typeface="Arial" panose="020B0604020202020204" pitchFamily="34" charset="0"/>
              </a:rPr>
              <a:t> – </a:t>
            </a:r>
            <a:r>
              <a:rPr lang="en-US" sz="900" dirty="0">
                <a:solidFill>
                  <a:srgbClr val="000000"/>
                </a:solidFill>
                <a:latin typeface="Segoe UI" panose="020B0502040204020203" pitchFamily="34" charset="0"/>
                <a:ea typeface="Calibri" panose="020F0502020204030204" pitchFamily="34" charset="0"/>
                <a:cs typeface="Arial" panose="020B0604020202020204" pitchFamily="34" charset="0"/>
              </a:rPr>
              <a:t>Microsoft Fabric’s</a:t>
            </a:r>
            <a:r>
              <a:rPr lang="en-US" sz="900" dirty="0">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900" dirty="0">
              <a:latin typeface="Calibri" panose="020F0502020204030204" pitchFamily="34" charset="0"/>
              <a:ea typeface="Calibri" panose="020F0502020204030204" pitchFamily="34" charset="0"/>
              <a:cs typeface="Arial" panose="020B0604020202020204" pitchFamily="34" charset="0"/>
            </a:endParaRPr>
          </a:p>
          <a:p>
            <a:pPr>
              <a:lnSpc>
                <a:spcPct val="107000"/>
              </a:lnSpc>
              <a:tabLst>
                <a:tab pos="465887" algn="l"/>
              </a:tabLst>
            </a:pPr>
            <a:r>
              <a:rPr lang="en-US" sz="900" dirty="0">
                <a:latin typeface="Segoe UI" panose="020B0502040204020203" pitchFamily="34" charset="0"/>
                <a:ea typeface="Calibri" panose="020F0502020204030204" pitchFamily="34" charset="0"/>
                <a:cs typeface="Arial" panose="020B0604020202020204" pitchFamily="34" charset="0"/>
              </a:rPr>
              <a:t> </a:t>
            </a:r>
            <a:endParaRPr lang="en-US" sz="900" dirty="0">
              <a:latin typeface="Calibri" panose="020F0502020204030204" pitchFamily="34" charset="0"/>
              <a:ea typeface="Calibri" panose="020F0502020204030204" pitchFamily="34" charset="0"/>
              <a:cs typeface="Arial" panose="020B0604020202020204" pitchFamily="34" charset="0"/>
            </a:endParaRPr>
          </a:p>
          <a:p>
            <a:pPr>
              <a:lnSpc>
                <a:spcPct val="107000"/>
              </a:lnSpc>
              <a:tabLst>
                <a:tab pos="465887" algn="l"/>
              </a:tabLst>
            </a:pPr>
            <a:r>
              <a:rPr lang="en-US" sz="900" b="1" dirty="0">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900" dirty="0">
                <a:latin typeface="Segoe UI" panose="020B0502040204020203" pitchFamily="34" charset="0"/>
                <a:ea typeface="Calibri" panose="020F0502020204030204" pitchFamily="34" charset="0"/>
                <a:cs typeface="Arial" panose="020B0604020202020204" pitchFamily="34" charset="0"/>
              </a:rPr>
              <a:t> – </a:t>
            </a:r>
            <a:r>
              <a:rPr lang="en-US" sz="900" dirty="0">
                <a:solidFill>
                  <a:srgbClr val="000000"/>
                </a:solidFill>
                <a:latin typeface="Segoe UI" panose="020B0502040204020203" pitchFamily="34" charset="0"/>
                <a:ea typeface="Calibri" panose="020F0502020204030204" pitchFamily="34" charset="0"/>
                <a:cs typeface="Arial" panose="020B0604020202020204" pitchFamily="34" charset="0"/>
              </a:rPr>
              <a:t>Microsoft Fabric </a:t>
            </a:r>
            <a:r>
              <a:rPr lang="en-US" sz="900" dirty="0">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900" dirty="0">
              <a:latin typeface="Calibri" panose="020F0502020204030204" pitchFamily="34" charset="0"/>
              <a:ea typeface="Calibri" panose="020F0502020204030204" pitchFamily="34" charset="0"/>
              <a:cs typeface="Arial" panose="020B0604020202020204" pitchFamily="34" charset="0"/>
            </a:endParaRPr>
          </a:p>
          <a:p>
            <a:pPr>
              <a:lnSpc>
                <a:spcPct val="107000"/>
              </a:lnSpc>
              <a:tabLst>
                <a:tab pos="465887" algn="l"/>
              </a:tabLst>
            </a:pPr>
            <a:r>
              <a:rPr lang="en-US" sz="900" dirty="0">
                <a:latin typeface="Segoe UI" panose="020B0502040204020203" pitchFamily="34" charset="0"/>
                <a:ea typeface="Calibri" panose="020F0502020204030204" pitchFamily="34" charset="0"/>
                <a:cs typeface="Arial" panose="020B0604020202020204" pitchFamily="34" charset="0"/>
              </a:rPr>
              <a:t> </a:t>
            </a:r>
            <a:endParaRPr lang="en-US" sz="900" dirty="0">
              <a:latin typeface="Calibri" panose="020F0502020204030204" pitchFamily="34" charset="0"/>
              <a:ea typeface="Calibri" panose="020F0502020204030204" pitchFamily="34" charset="0"/>
              <a:cs typeface="Arial" panose="020B0604020202020204" pitchFamily="34" charset="0"/>
            </a:endParaRPr>
          </a:p>
          <a:p>
            <a:pPr>
              <a:lnSpc>
                <a:spcPct val="107000"/>
              </a:lnSpc>
              <a:tabLst>
                <a:tab pos="465887" algn="l"/>
              </a:tabLst>
            </a:pPr>
            <a:r>
              <a:rPr lang="en-US" sz="900" b="1" dirty="0">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900" dirty="0">
                <a:latin typeface="Segoe UI" panose="020B0502040204020203" pitchFamily="34" charset="0"/>
                <a:ea typeface="Calibri" panose="020F0502020204030204" pitchFamily="34" charset="0"/>
                <a:cs typeface="Arial" panose="020B0604020202020204" pitchFamily="34" charset="0"/>
              </a:rPr>
              <a:t> – With </a:t>
            </a:r>
            <a:r>
              <a:rPr lang="en-US" sz="900" dirty="0">
                <a:solidFill>
                  <a:srgbClr val="000000"/>
                </a:solidFill>
                <a:latin typeface="Segoe UI" panose="020B0502040204020203" pitchFamily="34" charset="0"/>
                <a:ea typeface="Calibri" panose="020F0502020204030204" pitchFamily="34" charset="0"/>
                <a:cs typeface="Arial" panose="020B0604020202020204" pitchFamily="34" charset="0"/>
              </a:rPr>
              <a:t>Microsoft Fabric</a:t>
            </a:r>
            <a:r>
              <a:rPr lang="en-US" sz="900" dirty="0">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900" dirty="0">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defTabSz="931740">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latin typeface="Segoe UI" pitchFamily="34" charset="0"/>
              </a:rPr>
              <a:pPr defTabSz="931740">
                <a:defRPr/>
              </a:pPr>
              <a:t>11/18/2023 1:17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latin typeface="Segoe UI" pitchFamily="34" charset="0"/>
              </a:rPr>
              <a:pPr defTabSz="931740">
                <a:defRPr/>
              </a:pPr>
              <a:t>13</a:t>
            </a:fld>
            <a:endParaRPr lang="en-US">
              <a:solidFill>
                <a:prstClr val="black"/>
              </a:solidFill>
              <a:latin typeface="Segoe UI" pitchFamily="34" charset="0"/>
            </a:endParaRPr>
          </a:p>
        </p:txBody>
      </p:sp>
    </p:spTree>
    <p:extLst>
      <p:ext uri="{BB962C8B-B14F-4D97-AF65-F5344CB8AC3E}">
        <p14:creationId xmlns:p14="http://schemas.microsoft.com/office/powerpoint/2010/main" val="2906458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Mesh is less about an architecture and more about how to approach building and managing data outputs.</a:t>
            </a:r>
          </a:p>
          <a:p>
            <a:endParaRPr lang="en-US" dirty="0"/>
          </a:p>
          <a:p>
            <a:r>
              <a:rPr lang="en-US" dirty="0"/>
              <a:t>It’s a decentralized model where business domains are responsible for their own data and outputs.  It makes sense as they’re the one that are closest to the data and understand it best.</a:t>
            </a:r>
          </a:p>
          <a:p>
            <a:endParaRPr lang="en-US" dirty="0"/>
          </a:p>
          <a:p>
            <a:r>
              <a:rPr lang="en-US" dirty="0"/>
              <a:t>If we’re going to be successful with a data mesh approach, we need to be agile, drive governance and remove technical complexity from the consumer.</a:t>
            </a:r>
          </a:p>
        </p:txBody>
      </p:sp>
      <p:sp>
        <p:nvSpPr>
          <p:cNvPr id="4" name="Slide Number Placeholder 3"/>
          <p:cNvSpPr>
            <a:spLocks noGrp="1"/>
          </p:cNvSpPr>
          <p:nvPr>
            <p:ph type="sldNum" sz="quarter" idx="5"/>
          </p:nvPr>
        </p:nvSpPr>
        <p:spPr/>
        <p:txBody>
          <a:bodyPr/>
          <a:lstStyle/>
          <a:p>
            <a:fld id="{E6E94F5F-26CA-8142-AB59-27727101493A}" type="slidenum">
              <a:rPr lang="en-US" smtClean="0"/>
              <a:pPr/>
              <a:t>14</a:t>
            </a:fld>
            <a:endParaRPr lang="en-US" dirty="0"/>
          </a:p>
        </p:txBody>
      </p:sp>
    </p:spTree>
    <p:extLst>
      <p:ext uri="{BB962C8B-B14F-4D97-AF65-F5344CB8AC3E}">
        <p14:creationId xmlns:p14="http://schemas.microsoft.com/office/powerpoint/2010/main" val="1609894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2336"/>
                </a:solidFill>
                <a:effectLst/>
                <a:latin typeface="Cerebrisans"/>
              </a:rPr>
              <a:t>In the centralized model…the pipeline is universal for all business domains.</a:t>
            </a:r>
            <a:br>
              <a:rPr lang="en-US" b="0" i="0" dirty="0">
                <a:solidFill>
                  <a:srgbClr val="112336"/>
                </a:solidFill>
                <a:effectLst/>
                <a:latin typeface="Cerebrisans"/>
              </a:rPr>
            </a:br>
            <a:endParaRPr lang="en-US" b="0" i="0" dirty="0">
              <a:solidFill>
                <a:srgbClr val="112336"/>
              </a:solidFill>
              <a:effectLst/>
              <a:latin typeface="Cerebrisans"/>
            </a:endParaRPr>
          </a:p>
          <a:p>
            <a:pPr algn="l"/>
            <a:r>
              <a:rPr lang="en-US" b="0" i="0" dirty="0">
                <a:solidFill>
                  <a:srgbClr val="112336"/>
                </a:solidFill>
                <a:effectLst/>
                <a:latin typeface="Cerebrisans"/>
              </a:rPr>
              <a:t>In the data mesh architecture, the distribution of data is domain-driven. Each domain takes ownership over the production and maintenance of its own data pipelines. </a:t>
            </a:r>
          </a:p>
          <a:p>
            <a:endParaRPr lang="en-US" dirty="0"/>
          </a:p>
          <a:p>
            <a:r>
              <a:rPr lang="en-US" b="0" i="0" dirty="0">
                <a:solidFill>
                  <a:srgbClr val="112336"/>
                </a:solidFill>
                <a:effectLst/>
                <a:latin typeface="Cerebrisans"/>
              </a:rPr>
              <a:t>What are domains? Domains are areas of common data needs and visions. Usually, data-driven domains map to business domains. For example, the finance department would have its data-driven domain, while the marketing department would have a separate one. </a:t>
            </a:r>
          </a:p>
          <a:p>
            <a:endParaRPr lang="en-US" b="0" i="0" dirty="0">
              <a:solidFill>
                <a:srgbClr val="112336"/>
              </a:solidFill>
              <a:effectLst/>
              <a:latin typeface="Cerebrisans"/>
            </a:endParaRPr>
          </a:p>
          <a:p>
            <a:pPr algn="l"/>
            <a:r>
              <a:rPr lang="en-US" b="0" i="0" dirty="0">
                <a:solidFill>
                  <a:srgbClr val="112336"/>
                </a:solidFill>
                <a:effectLst/>
                <a:latin typeface="Cerebrisans"/>
              </a:rPr>
              <a:t>How does this architecture differ from siloed data? Domain-driven distributed architecture is not siloed. As pictured above by lines connecting domains, domains converge, sync, and collaborate when: </a:t>
            </a:r>
          </a:p>
          <a:p>
            <a:pPr algn="l">
              <a:buFont typeface="+mj-lt"/>
              <a:buAutoNum type="arabicPeriod"/>
            </a:pPr>
            <a:r>
              <a:rPr lang="en-US" b="0" i="0" dirty="0">
                <a:solidFill>
                  <a:srgbClr val="112336"/>
                </a:solidFill>
                <a:effectLst/>
                <a:latin typeface="Cerebrisans"/>
              </a:rPr>
              <a:t>The source data is shared among domains to avoid duplication.</a:t>
            </a:r>
          </a:p>
          <a:p>
            <a:pPr algn="l">
              <a:buFont typeface="+mj-lt"/>
              <a:buAutoNum type="arabicPeriod"/>
            </a:pPr>
            <a:r>
              <a:rPr lang="en-US" b="0" i="0" dirty="0">
                <a:solidFill>
                  <a:srgbClr val="112336"/>
                </a:solidFill>
                <a:effectLst/>
                <a:latin typeface="Cerebrisans"/>
              </a:rPr>
              <a:t>The end product of a domain is shared among the domains. </a:t>
            </a:r>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15</a:t>
            </a:fld>
            <a:endParaRPr lang="en-US" dirty="0"/>
          </a:p>
        </p:txBody>
      </p:sp>
    </p:spTree>
    <p:extLst>
      <p:ext uri="{BB962C8B-B14F-4D97-AF65-F5344CB8AC3E}">
        <p14:creationId xmlns:p14="http://schemas.microsoft.com/office/powerpoint/2010/main" val="216317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data dictionary is a part of every DBMS.  It supports the data organization (tables and columns), data formats, nullability, primary and foreign keys.  It may support data definitions.</a:t>
            </a:r>
          </a:p>
          <a:p>
            <a:r>
              <a:rPr lang="en-US" dirty="0"/>
              <a:t>Data catalogs are broader than a data dictionary, but do no usually meet all needs for data governance.</a:t>
            </a:r>
          </a:p>
          <a:p>
            <a:r>
              <a:rPr lang="en-US" dirty="0"/>
              <a:t>A data dictionary, and a data catalog, usually do not support data diagrams.  Although some products will integrate with a data diagramming (ER diagramming) tool</a:t>
            </a:r>
          </a:p>
          <a:p>
            <a:endParaRPr lang="en-US" dirty="0"/>
          </a:p>
        </p:txBody>
      </p:sp>
      <p:sp>
        <p:nvSpPr>
          <p:cNvPr id="4" name="Slide Number Placeholder 3"/>
          <p:cNvSpPr>
            <a:spLocks noGrp="1"/>
          </p:cNvSpPr>
          <p:nvPr>
            <p:ph type="sldNum" sz="quarter" idx="5"/>
          </p:nvPr>
        </p:nvSpPr>
        <p:spPr/>
        <p:txBody>
          <a:bodyPr/>
          <a:lstStyle/>
          <a:p>
            <a:fld id="{0D4C1D7C-1B4B-084D-B9CE-C3FD09DDDC3F}" type="slidenum">
              <a:rPr lang="en-US" smtClean="0"/>
              <a:t>17</a:t>
            </a:fld>
            <a:endParaRPr lang="en-US"/>
          </a:p>
        </p:txBody>
      </p:sp>
    </p:spTree>
    <p:extLst>
      <p:ext uri="{BB962C8B-B14F-4D97-AF65-F5344CB8AC3E}">
        <p14:creationId xmlns:p14="http://schemas.microsoft.com/office/powerpoint/2010/main" val="344817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a:t>
            </a:r>
            <a:r>
              <a:rPr lang="en-US" baseline="0" dirty="0"/>
              <a:t> organization has many databases, just like books in a library. </a:t>
            </a:r>
          </a:p>
          <a:p>
            <a:r>
              <a:rPr lang="en-US" baseline="0" dirty="0"/>
              <a:t>Even within the book, there are many pages and topics.  You turn to the index to get a quicker access to the topic.</a:t>
            </a:r>
          </a:p>
          <a:p>
            <a:endParaRPr lang="en-US" baseline="0" dirty="0"/>
          </a:p>
          <a:p>
            <a:r>
              <a:rPr lang="en-US" baseline="0" dirty="0"/>
              <a:t>The databases have multiple subject areas and tables.  If I don’t know these systems, how does someone find what they need?</a:t>
            </a:r>
            <a:endParaRPr lang="en-US" dirty="0"/>
          </a:p>
          <a:p>
            <a:endParaRPr lang="en-US" dirty="0"/>
          </a:p>
          <a:p>
            <a:r>
              <a:rPr lang="en-US" dirty="0"/>
              <a:t>Before libraries</a:t>
            </a:r>
            <a:r>
              <a:rPr lang="en-US" baseline="0" dirty="0"/>
              <a:t> were computerized, they were organized using a card catalog</a:t>
            </a:r>
          </a:p>
          <a:p>
            <a:r>
              <a:rPr lang="en-US" baseline="0" dirty="0"/>
              <a:t>The card catalogs were freestanding and arranged alphabetically.  A book would have two cards, one placed by the titles and another placed alphabetically for the author.</a:t>
            </a:r>
          </a:p>
          <a:p>
            <a:r>
              <a:rPr lang="en-US" baseline="0" dirty="0"/>
              <a:t>A card in the catalog had the title, author, Dewey decimal number for the book (which tells you how to find it in the library), genre/subject, publishing information, physical description of the book and alternative ways to get to that subject.</a:t>
            </a:r>
          </a:p>
          <a:p>
            <a:endParaRPr lang="en-US" baseline="0" dirty="0"/>
          </a:p>
          <a:p>
            <a:r>
              <a:rPr lang="en-US" baseline="0" dirty="0"/>
              <a:t>In other words, the card catalogs held the metadata about the book.</a:t>
            </a:r>
            <a:endParaRPr lang="en-US" dirty="0"/>
          </a:p>
        </p:txBody>
      </p:sp>
      <p:sp>
        <p:nvSpPr>
          <p:cNvPr id="4" name="Slide Number Placeholder 3"/>
          <p:cNvSpPr>
            <a:spLocks noGrp="1"/>
          </p:cNvSpPr>
          <p:nvPr>
            <p:ph type="sldNum" sz="quarter" idx="5"/>
          </p:nvPr>
        </p:nvSpPr>
        <p:spPr/>
        <p:txBody>
          <a:bodyPr/>
          <a:lstStyle/>
          <a:p>
            <a:fld id="{0D4C1D7C-1B4B-084D-B9CE-C3FD09DDDC3F}" type="slidenum">
              <a:rPr lang="en-US" smtClean="0"/>
              <a:t>18</a:t>
            </a:fld>
            <a:endParaRPr lang="en-US"/>
          </a:p>
        </p:txBody>
      </p:sp>
    </p:spTree>
    <p:extLst>
      <p:ext uri="{BB962C8B-B14F-4D97-AF65-F5344CB8AC3E}">
        <p14:creationId xmlns:p14="http://schemas.microsoft.com/office/powerpoint/2010/main" val="3186828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products out there.  This is a slide from 2021 that has been partially updated.</a:t>
            </a:r>
          </a:p>
          <a:p>
            <a:r>
              <a:rPr lang="en-US" dirty="0"/>
              <a:t>Other vendors in this space : Erwin (Quest), Alex, IBM, Oracle, SAP.  There are more recent Gartner magic quadrant but was able to get this one from 2020.</a:t>
            </a:r>
          </a:p>
        </p:txBody>
      </p:sp>
      <p:sp>
        <p:nvSpPr>
          <p:cNvPr id="4" name="Slide Number Placeholder 3"/>
          <p:cNvSpPr>
            <a:spLocks noGrp="1"/>
          </p:cNvSpPr>
          <p:nvPr>
            <p:ph type="sldNum" sz="quarter" idx="5"/>
          </p:nvPr>
        </p:nvSpPr>
        <p:spPr/>
        <p:txBody>
          <a:bodyPr/>
          <a:lstStyle/>
          <a:p>
            <a:fld id="{0D4C1D7C-1B4B-084D-B9CE-C3FD09DDDC3F}" type="slidenum">
              <a:rPr lang="en-US" smtClean="0"/>
              <a:t>19</a:t>
            </a:fld>
            <a:endParaRPr lang="en-US"/>
          </a:p>
        </p:txBody>
      </p:sp>
    </p:spTree>
    <p:extLst>
      <p:ext uri="{BB962C8B-B14F-4D97-AF65-F5344CB8AC3E}">
        <p14:creationId xmlns:p14="http://schemas.microsoft.com/office/powerpoint/2010/main" val="3031613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Samples from </a:t>
            </a:r>
            <a:r>
              <a:rPr lang="en-US" dirty="0" err="1"/>
              <a:t>perview</a:t>
            </a:r>
            <a:r>
              <a:rPr lang="en-US" dirty="0"/>
              <a:t> and unity catalog</a:t>
            </a:r>
          </a:p>
        </p:txBody>
      </p:sp>
      <p:sp>
        <p:nvSpPr>
          <p:cNvPr id="4" name="Slide Number Placeholder 3"/>
          <p:cNvSpPr>
            <a:spLocks noGrp="1"/>
          </p:cNvSpPr>
          <p:nvPr>
            <p:ph type="sldNum" sz="quarter" idx="5"/>
          </p:nvPr>
        </p:nvSpPr>
        <p:spPr/>
        <p:txBody>
          <a:bodyPr/>
          <a:lstStyle/>
          <a:p>
            <a:fld id="{0D4C1D7C-1B4B-084D-B9CE-C3FD09DDDC3F}" type="slidenum">
              <a:rPr lang="en-US" smtClean="0"/>
              <a:t>21</a:t>
            </a:fld>
            <a:endParaRPr lang="en-US"/>
          </a:p>
        </p:txBody>
      </p:sp>
    </p:spTree>
    <p:extLst>
      <p:ext uri="{BB962C8B-B14F-4D97-AF65-F5344CB8AC3E}">
        <p14:creationId xmlns:p14="http://schemas.microsoft.com/office/powerpoint/2010/main" val="153094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Insight is a global, Fortune 500 solutions integrator committed to helping organizations navigate any kind of digital transformation by focusing on not only the technology aspect but the people and processes as well</a:t>
            </a:r>
          </a:p>
          <a:p>
            <a:endParaRPr lang="en-US" dirty="0"/>
          </a:p>
          <a:p>
            <a:r>
              <a:rPr lang="en-US" dirty="0"/>
              <a:t>We have an extensive partner ecosystem so our clients only have to work with 1 vendor no matter the size of their project and our client-focused approach ensures the most appropriate solutions to drive digital transformation and modernization for innovation</a:t>
            </a:r>
          </a:p>
          <a:p>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3</a:t>
            </a:fld>
            <a:endParaRPr lang="en-US"/>
          </a:p>
        </p:txBody>
      </p:sp>
    </p:spTree>
    <p:extLst>
      <p:ext uri="{BB962C8B-B14F-4D97-AF65-F5344CB8AC3E}">
        <p14:creationId xmlns:p14="http://schemas.microsoft.com/office/powerpoint/2010/main" val="97377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Special permissions and configurations are required to make these available</a:t>
            </a:r>
          </a:p>
          <a:p>
            <a:pPr marL="171450" indent="-171450">
              <a:buFont typeface="Arial" panose="020B0604020202020204" pitchFamily="34" charset="0"/>
              <a:buChar char="•"/>
            </a:pPr>
            <a:r>
              <a:rPr lang="en-US" dirty="0"/>
              <a:t>Optimizer is stupid and will bring everything in remote </a:t>
            </a:r>
            <a:r>
              <a:rPr lang="en-US" dirty="0" err="1"/>
              <a:t>db</a:t>
            </a:r>
            <a:r>
              <a:rPr lang="en-US" dirty="0"/>
              <a:t> over to driving </a:t>
            </a:r>
            <a:r>
              <a:rPr lang="en-US" dirty="0" err="1"/>
              <a:t>db</a:t>
            </a:r>
            <a:r>
              <a:rPr lang="en-US" dirty="0"/>
              <a:t> and then do all the joins and filtering on the driving database.  No ability to perform query push-down – ability to force the work to be done local to the Db with the tables. </a:t>
            </a:r>
          </a:p>
          <a:p>
            <a:pPr marL="171450" indent="-171450">
              <a:buFont typeface="Arial" panose="020B0604020202020204" pitchFamily="34" charset="0"/>
              <a:buChar char="•"/>
            </a:pPr>
            <a:r>
              <a:rPr lang="en-US" dirty="0"/>
              <a:t>To support performance, minimize the data that is carried across the link.  This may be done by calling a view or stored procedure on the remote database that forces the work to be local to the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Enterprise gateway works similarly to a Linked Server or DB Link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D4C1D7C-1B4B-084D-B9CE-C3FD09DDDC3F}" type="slidenum">
              <a:rPr lang="en-US" smtClean="0"/>
              <a:t>5</a:t>
            </a:fld>
            <a:endParaRPr lang="en-US"/>
          </a:p>
        </p:txBody>
      </p:sp>
    </p:spTree>
    <p:extLst>
      <p:ext uri="{BB962C8B-B14F-4D97-AF65-F5344CB8AC3E}">
        <p14:creationId xmlns:p14="http://schemas.microsoft.com/office/powerpoint/2010/main" val="1908534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2908">
              <a:spcAft>
                <a:spcPts val="351"/>
              </a:spcAft>
              <a:defRPr/>
            </a:pPr>
            <a:r>
              <a:rPr lang="en-US" dirty="0"/>
              <a:t>Slide is a modification of Microsoft Slide</a:t>
            </a:r>
            <a:r>
              <a:rPr lang="en-US" baseline="0" dirty="0"/>
              <a:t> that is found in several presentations : https://mva.microsoft.com/en-US/training-courses/big-data-analytics-with-hdinsight-hadoop-on-azure-10551?l=WZjfYu97_7404984382</a:t>
            </a:r>
          </a:p>
          <a:p>
            <a:pPr defTabSz="962908">
              <a:spcAft>
                <a:spcPts val="351"/>
              </a:spcAft>
              <a:defRPr/>
            </a:pPr>
            <a:r>
              <a:rPr lang="en-US" baseline="0" dirty="0"/>
              <a:t>Predictive Analytics from dreamstime.com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AAEC99-2719-450D-B623-91461404ED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47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7</a:t>
            </a:fld>
            <a:endParaRPr lang="en-US" dirty="0"/>
          </a:p>
        </p:txBody>
      </p:sp>
    </p:spTree>
    <p:extLst>
      <p:ext uri="{BB962C8B-B14F-4D97-AF65-F5344CB8AC3E}">
        <p14:creationId xmlns:p14="http://schemas.microsoft.com/office/powerpoint/2010/main" val="82932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appliances are not shown</a:t>
            </a:r>
          </a:p>
        </p:txBody>
      </p:sp>
      <p:sp>
        <p:nvSpPr>
          <p:cNvPr id="4" name="Slide Number Placeholder 3"/>
          <p:cNvSpPr>
            <a:spLocks noGrp="1"/>
          </p:cNvSpPr>
          <p:nvPr>
            <p:ph type="sldNum" sz="quarter" idx="5"/>
          </p:nvPr>
        </p:nvSpPr>
        <p:spPr/>
        <p:txBody>
          <a:bodyPr/>
          <a:lstStyle/>
          <a:p>
            <a:fld id="{0D4C1D7C-1B4B-084D-B9CE-C3FD09DDDC3F}" type="slidenum">
              <a:rPr lang="en-US" smtClean="0"/>
              <a:t>9</a:t>
            </a:fld>
            <a:endParaRPr lang="en-US"/>
          </a:p>
        </p:txBody>
      </p:sp>
    </p:spTree>
    <p:extLst>
      <p:ext uri="{BB962C8B-B14F-4D97-AF65-F5344CB8AC3E}">
        <p14:creationId xmlns:p14="http://schemas.microsoft.com/office/powerpoint/2010/main" val="40919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None/>
            </a:pPr>
            <a:r>
              <a:rPr lang="en-US" dirty="0">
                <a:solidFill>
                  <a:srgbClr val="000000"/>
                </a:solidFill>
                <a:latin typeface="Source Sans Pro"/>
                <a:ea typeface="Source Sans Pro"/>
                <a:cs typeface="Source Sans Pro"/>
                <a:sym typeface="Source Sans Pro"/>
              </a:rPr>
              <a:t>Key Takeaways:</a:t>
            </a:r>
          </a:p>
          <a:p>
            <a:pPr marL="0" lvl="0" indent="0" algn="l" rtl="0">
              <a:lnSpc>
                <a:spcPct val="115000"/>
              </a:lnSpc>
              <a:spcBef>
                <a:spcPts val="0"/>
              </a:spcBef>
              <a:spcAft>
                <a:spcPts val="0"/>
              </a:spcAft>
              <a:buNone/>
            </a:pPr>
            <a:endParaRPr lang="en-US" dirty="0">
              <a:solidFill>
                <a:srgbClr val="000000"/>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SzPts val="1200"/>
              <a:buFont typeface="Source Sans Pro"/>
              <a:buChar char="●"/>
            </a:pPr>
            <a:r>
              <a:rPr lang="en-US" dirty="0">
                <a:solidFill>
                  <a:srgbClr val="000000"/>
                </a:solidFill>
                <a:latin typeface="Source Sans Pro"/>
                <a:ea typeface="Source Sans Pro"/>
                <a:cs typeface="Source Sans Pro"/>
                <a:sym typeface="Source Sans Pro"/>
              </a:rPr>
              <a:t>Here’s how the entire solution comes together with our Unified Data Analytics Platform</a:t>
            </a:r>
          </a:p>
          <a:p>
            <a:pPr marL="457200" lvl="0" indent="-304800" algn="l" rtl="0">
              <a:lnSpc>
                <a:spcPct val="115000"/>
              </a:lnSpc>
              <a:spcBef>
                <a:spcPts val="0"/>
              </a:spcBef>
              <a:spcAft>
                <a:spcPts val="0"/>
              </a:spcAft>
              <a:buSzPts val="1200"/>
              <a:buFont typeface="Source Sans Pro"/>
              <a:buChar char="●"/>
            </a:pPr>
            <a:r>
              <a:rPr lang="en-US" dirty="0">
                <a:solidFill>
                  <a:srgbClr val="000000"/>
                </a:solidFill>
                <a:latin typeface="Source Sans Pro"/>
                <a:ea typeface="Source Sans Pro"/>
                <a:cs typeface="Source Sans Pro"/>
                <a:sym typeface="Source Sans Pro"/>
              </a:rPr>
              <a:t>The focus is on enabling your data teams to be productive and help them harness all your data</a:t>
            </a:r>
          </a:p>
          <a:p>
            <a:pPr marL="457200" lvl="0" indent="-304800" algn="l" rtl="0">
              <a:lnSpc>
                <a:spcPct val="110000"/>
              </a:lnSpc>
              <a:spcBef>
                <a:spcPts val="0"/>
              </a:spcBef>
              <a:spcAft>
                <a:spcPts val="0"/>
              </a:spcAft>
              <a:buSzPts val="1200"/>
              <a:buFont typeface="Source Sans Pro"/>
              <a:buChar char="●"/>
            </a:pPr>
            <a:r>
              <a:rPr lang="en-US" dirty="0">
                <a:solidFill>
                  <a:srgbClr val="000000"/>
                </a:solidFill>
                <a:latin typeface="Source Sans Pro"/>
                <a:ea typeface="Source Sans Pro"/>
                <a:cs typeface="Source Sans Pro"/>
                <a:sym typeface="Source Sans Pro"/>
              </a:rPr>
              <a:t>Data Science, Machine Learning, and Analytics on one cloud platform</a:t>
            </a:r>
          </a:p>
          <a:p>
            <a:pPr marL="457200" lvl="0" indent="-304800" algn="l" rtl="0">
              <a:lnSpc>
                <a:spcPct val="110000"/>
              </a:lnSpc>
              <a:spcBef>
                <a:spcPts val="0"/>
              </a:spcBef>
              <a:spcAft>
                <a:spcPts val="0"/>
              </a:spcAft>
              <a:buSzPts val="1200"/>
              <a:buFont typeface="Source Sans Pro"/>
              <a:buChar char="●"/>
            </a:pPr>
            <a:r>
              <a:rPr lang="en-US" dirty="0">
                <a:solidFill>
                  <a:srgbClr val="000000"/>
                </a:solidFill>
                <a:latin typeface="Source Sans Pro"/>
                <a:ea typeface="Source Sans Pro"/>
                <a:cs typeface="Source Sans Pro"/>
                <a:sym typeface="Source Sans Pro"/>
              </a:rPr>
              <a:t>Build an open data lake with Delta once and leverage it for all your use cases multiple times</a:t>
            </a:r>
          </a:p>
          <a:p>
            <a:pPr marL="457200" lvl="0" indent="-304800" algn="l" rtl="0">
              <a:lnSpc>
                <a:spcPct val="110000"/>
              </a:lnSpc>
              <a:spcBef>
                <a:spcPts val="0"/>
              </a:spcBef>
              <a:spcAft>
                <a:spcPts val="0"/>
              </a:spcAft>
              <a:buSzPts val="1200"/>
              <a:buFont typeface="Source Sans Pro"/>
              <a:buChar char="●"/>
            </a:pPr>
            <a:r>
              <a:rPr lang="en-US" dirty="0">
                <a:solidFill>
                  <a:srgbClr val="000000"/>
                </a:solidFill>
                <a:latin typeface="Source Sans Pro"/>
                <a:ea typeface="Source Sans Pro"/>
                <a:cs typeface="Source Sans Pro"/>
                <a:sym typeface="Source Sans Pro"/>
              </a:rPr>
              <a:t>Securely integrates with your cloud ecosystem be it AWS or Azure</a:t>
            </a:r>
          </a:p>
          <a:p>
            <a:pPr marL="0" lvl="0" indent="0" algn="l" rtl="0">
              <a:lnSpc>
                <a:spcPct val="115000"/>
              </a:lnSpc>
              <a:spcBef>
                <a:spcPts val="0"/>
              </a:spcBef>
              <a:spcAft>
                <a:spcPts val="0"/>
              </a:spcAft>
              <a:buNone/>
            </a:pPr>
            <a:endParaRPr lang="en-US" dirty="0">
              <a:solidFill>
                <a:srgbClr val="000000"/>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US" dirty="0">
                <a:solidFill>
                  <a:srgbClr val="000000"/>
                </a:solidFill>
                <a:latin typeface="Source Sans Pro"/>
                <a:ea typeface="Source Sans Pro"/>
                <a:cs typeface="Source Sans Pro"/>
                <a:sym typeface="Source Sans Pro"/>
              </a:rPr>
              <a:t>Detailed Talk Track:</a:t>
            </a:r>
          </a:p>
          <a:p>
            <a:pPr marL="0" lvl="0" indent="0" algn="l" rtl="0">
              <a:lnSpc>
                <a:spcPct val="115000"/>
              </a:lnSpc>
              <a:spcBef>
                <a:spcPts val="0"/>
              </a:spcBef>
              <a:spcAft>
                <a:spcPts val="0"/>
              </a:spcAft>
              <a:buNone/>
            </a:pPr>
            <a:endParaRPr lang="en-US" dirty="0">
              <a:solidFill>
                <a:srgbClr val="000000"/>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US" dirty="0">
                <a:solidFill>
                  <a:srgbClr val="000000"/>
                </a:solidFill>
                <a:latin typeface="Source Sans Pro"/>
                <a:ea typeface="Source Sans Pro"/>
                <a:cs typeface="Source Sans Pro"/>
                <a:sym typeface="Source Sans Pro"/>
              </a:rPr>
              <a:t>When you put this all together, I call this the layer cake slide. If we go from the bottom to the top let's summarize what Databricks is. Like I said in the first slide, Databricks is a managed service on AWS or Azure. Everything that I just spoke about, you can have deployed in your AWS environment or in your Azure environment with a couple clicks of the button. It's one install that takes seriously a couple of clicks of the button.</a:t>
            </a:r>
          </a:p>
          <a:p>
            <a:pPr marL="0" lvl="0" indent="0" algn="l" rtl="0">
              <a:lnSpc>
                <a:spcPct val="115000"/>
              </a:lnSpc>
              <a:spcBef>
                <a:spcPts val="0"/>
              </a:spcBef>
              <a:spcAft>
                <a:spcPts val="0"/>
              </a:spcAft>
              <a:buNone/>
            </a:pPr>
            <a:r>
              <a:rPr lang="en-US" dirty="0">
                <a:solidFill>
                  <a:srgbClr val="000000"/>
                </a:solidFill>
                <a:latin typeface="Source Sans Pro"/>
                <a:ea typeface="Source Sans Pro"/>
                <a:cs typeface="Source Sans Pro"/>
                <a:sym typeface="Source Sans Pro"/>
              </a:rPr>
              <a:t> </a:t>
            </a:r>
          </a:p>
          <a:p>
            <a:pPr marL="0" lvl="0" indent="0" algn="l" rtl="0">
              <a:lnSpc>
                <a:spcPct val="115000"/>
              </a:lnSpc>
              <a:spcBef>
                <a:spcPts val="0"/>
              </a:spcBef>
              <a:spcAft>
                <a:spcPts val="0"/>
              </a:spcAft>
              <a:buNone/>
            </a:pPr>
            <a:r>
              <a:rPr lang="en-US" dirty="0">
                <a:solidFill>
                  <a:srgbClr val="000000"/>
                </a:solidFill>
                <a:latin typeface="Source Sans Pro"/>
                <a:ea typeface="Source Sans Pro"/>
                <a:cs typeface="Source Sans Pro"/>
                <a:sym typeface="Source Sans Pro"/>
              </a:rPr>
              <a:t>Next we have managed Delta Lake so you don't have to change your architecture. You'll leave your data where it is and you just apply the Delta format and then you'll get all the benefits that we talked about within Delta Lake.</a:t>
            </a:r>
          </a:p>
          <a:p>
            <a:pPr marL="0" lvl="0" indent="0" algn="l" rtl="0">
              <a:lnSpc>
                <a:spcPct val="115000"/>
              </a:lnSpc>
              <a:spcBef>
                <a:spcPts val="0"/>
              </a:spcBef>
              <a:spcAft>
                <a:spcPts val="0"/>
              </a:spcAft>
              <a:buNone/>
            </a:pPr>
            <a:endParaRPr lang="en-US" dirty="0">
              <a:solidFill>
                <a:srgbClr val="000000"/>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US" dirty="0">
                <a:solidFill>
                  <a:srgbClr val="000000"/>
                </a:solidFill>
                <a:latin typeface="Source Sans Pro"/>
                <a:ea typeface="Source Sans Pro"/>
                <a:cs typeface="Source Sans Pro"/>
                <a:sym typeface="Source Sans Pro"/>
              </a:rPr>
              <a:t>On top of Delta Lake, we have Delta engine which brings high performance to all your data workloads. It includes all the performance optimizations that you would expect in a data warehouse.</a:t>
            </a:r>
          </a:p>
          <a:p>
            <a:pPr marL="0" lvl="0" indent="0" algn="l" rtl="0">
              <a:lnSpc>
                <a:spcPct val="115000"/>
              </a:lnSpc>
              <a:spcBef>
                <a:spcPts val="0"/>
              </a:spcBef>
              <a:spcAft>
                <a:spcPts val="0"/>
              </a:spcAft>
              <a:buNone/>
            </a:pPr>
            <a:r>
              <a:rPr lang="en-US" dirty="0">
                <a:solidFill>
                  <a:srgbClr val="000000"/>
                </a:solidFill>
                <a:latin typeface="Source Sans Pro"/>
                <a:ea typeface="Source Sans Pro"/>
                <a:cs typeface="Source Sans Pro"/>
                <a:sym typeface="Source Sans Pro"/>
              </a:rPr>
              <a:t> </a:t>
            </a:r>
          </a:p>
          <a:p>
            <a:pPr marL="0" lvl="0" indent="0" algn="l" rtl="0">
              <a:lnSpc>
                <a:spcPct val="115000"/>
              </a:lnSpc>
              <a:spcBef>
                <a:spcPts val="0"/>
              </a:spcBef>
              <a:spcAft>
                <a:spcPts val="0"/>
              </a:spcAft>
              <a:buNone/>
            </a:pPr>
            <a:r>
              <a:rPr lang="en-US" dirty="0">
                <a:solidFill>
                  <a:srgbClr val="000000"/>
                </a:solidFill>
                <a:latin typeface="Source Sans Pro"/>
                <a:ea typeface="Source Sans Pro"/>
                <a:cs typeface="Source Sans Pro"/>
                <a:sym typeface="Source Sans Pro"/>
              </a:rPr>
              <a:t>The final layer is </a:t>
            </a:r>
            <a:r>
              <a:rPr lang="en-US" dirty="0" err="1">
                <a:solidFill>
                  <a:srgbClr val="000000"/>
                </a:solidFill>
                <a:latin typeface="Source Sans Pro"/>
                <a:ea typeface="Source Sans Pro"/>
                <a:cs typeface="Source Sans Pro"/>
                <a:sym typeface="Source Sans Pro"/>
              </a:rPr>
              <a:t>focussed</a:t>
            </a:r>
            <a:r>
              <a:rPr lang="en-US" dirty="0">
                <a:solidFill>
                  <a:srgbClr val="000000"/>
                </a:solidFill>
                <a:latin typeface="Source Sans Pro"/>
                <a:ea typeface="Source Sans Pro"/>
                <a:cs typeface="Source Sans Pro"/>
                <a:sym typeface="Source Sans Pro"/>
              </a:rPr>
              <a:t> on providing a purpose-built user interface for analytics data science and machine learning.  </a:t>
            </a:r>
            <a:r>
              <a:rPr lang="en-US" dirty="0" err="1">
                <a:solidFill>
                  <a:srgbClr val="000000"/>
                </a:solidFill>
                <a:latin typeface="Source Sans Pro"/>
                <a:ea typeface="Source Sans Pro"/>
                <a:cs typeface="Source Sans Pro"/>
                <a:sym typeface="Source Sans Pro"/>
              </a:rPr>
              <a:t>Redash</a:t>
            </a:r>
            <a:r>
              <a:rPr lang="en-US" dirty="0">
                <a:solidFill>
                  <a:srgbClr val="000000"/>
                </a:solidFill>
                <a:latin typeface="Source Sans Pro"/>
                <a:ea typeface="Source Sans Pro"/>
                <a:cs typeface="Source Sans Pro"/>
                <a:sym typeface="Source Sans Pro"/>
              </a:rPr>
              <a:t> provides a first class interface for SQL analysts to analyze data and share insights through reports and dashboards.   We also provide those optimized connectors to your BI clients. If you're using Tableau, know that we're not just using the regular JDBC or ODBC client. We have an optimized client that makes your setup of that easier and your queries to run more performant.</a:t>
            </a:r>
          </a:p>
          <a:p>
            <a:pPr marL="0" lvl="0" indent="0" algn="l" rtl="0">
              <a:lnSpc>
                <a:spcPct val="115000"/>
              </a:lnSpc>
              <a:spcBef>
                <a:spcPts val="0"/>
              </a:spcBef>
              <a:spcAft>
                <a:spcPts val="0"/>
              </a:spcAft>
              <a:buNone/>
            </a:pPr>
            <a:endParaRPr lang="en-US" dirty="0">
              <a:solidFill>
                <a:srgbClr val="000000"/>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US" dirty="0">
                <a:solidFill>
                  <a:srgbClr val="000000"/>
                </a:solidFill>
                <a:latin typeface="Source Sans Pro"/>
                <a:ea typeface="Source Sans Pro"/>
                <a:cs typeface="Source Sans Pro"/>
                <a:sym typeface="Source Sans Pro"/>
              </a:rPr>
              <a:t>For data science teams we have a collaborative workspace that is fully integrated with </a:t>
            </a:r>
            <a:r>
              <a:rPr lang="en-US" dirty="0" err="1">
                <a:solidFill>
                  <a:srgbClr val="000000"/>
                </a:solidFill>
                <a:latin typeface="Source Sans Pro"/>
                <a:ea typeface="Source Sans Pro"/>
                <a:cs typeface="Source Sans Pro"/>
                <a:sym typeface="Source Sans Pro"/>
              </a:rPr>
              <a:t>MLflow</a:t>
            </a:r>
            <a:r>
              <a:rPr lang="en-US" dirty="0">
                <a:solidFill>
                  <a:srgbClr val="000000"/>
                </a:solidFill>
                <a:latin typeface="Source Sans Pro"/>
                <a:ea typeface="Source Sans Pro"/>
                <a:cs typeface="Source Sans Pro"/>
                <a:sym typeface="Source Sans Pro"/>
              </a:rPr>
              <a:t>. Think about the Data Science Workspace as the portal that your users go into. From configuring clusters (making sure that you've clicked the button for runtime database, runtime for ML so your data scientists have the right frameworks installed on your nodes of your clusters) to a managed </a:t>
            </a:r>
            <a:r>
              <a:rPr lang="en-US" dirty="0" err="1">
                <a:solidFill>
                  <a:srgbClr val="000000"/>
                </a:solidFill>
                <a:latin typeface="Source Sans Pro"/>
                <a:ea typeface="Source Sans Pro"/>
                <a:cs typeface="Source Sans Pro"/>
                <a:sym typeface="Source Sans Pro"/>
              </a:rPr>
              <a:t>MLflow</a:t>
            </a:r>
            <a:r>
              <a:rPr lang="en-US" dirty="0">
                <a:solidFill>
                  <a:srgbClr val="000000"/>
                </a:solidFill>
                <a:latin typeface="Source Sans Pro"/>
                <a:ea typeface="Source Sans Pro"/>
                <a:cs typeface="Source Sans Pro"/>
                <a:sym typeface="Source Sans Pro"/>
              </a:rPr>
              <a:t> registry and tracking server, to a notebook environment that is either our notebooks, Jupiter or any other IDE that you want to leverage, is all supported within the Databricks environment.</a:t>
            </a:r>
          </a:p>
          <a:p>
            <a:pPr marL="0" lvl="0" indent="0" algn="l" rtl="0">
              <a:lnSpc>
                <a:spcPct val="115000"/>
              </a:lnSpc>
              <a:spcBef>
                <a:spcPts val="0"/>
              </a:spcBef>
              <a:spcAft>
                <a:spcPts val="0"/>
              </a:spcAft>
              <a:buNone/>
            </a:pPr>
            <a:r>
              <a:rPr lang="en-US" dirty="0">
                <a:solidFill>
                  <a:srgbClr val="000000"/>
                </a:solidFill>
                <a:latin typeface="Source Sans Pro"/>
                <a:ea typeface="Source Sans Pro"/>
                <a:cs typeface="Source Sans Pro"/>
                <a:sym typeface="Source Sans Pro"/>
              </a:rPr>
              <a:t> </a:t>
            </a:r>
          </a:p>
          <a:p>
            <a:pPr marL="0" lvl="0" indent="0" algn="l" rtl="0">
              <a:lnSpc>
                <a:spcPct val="115000"/>
              </a:lnSpc>
              <a:spcBef>
                <a:spcPts val="0"/>
              </a:spcBef>
              <a:spcAft>
                <a:spcPts val="0"/>
              </a:spcAft>
              <a:buNone/>
            </a:pPr>
            <a:r>
              <a:rPr lang="en-US" dirty="0">
                <a:solidFill>
                  <a:srgbClr val="000000"/>
                </a:solidFill>
                <a:latin typeface="Source Sans Pro"/>
                <a:ea typeface="Source Sans Pro"/>
                <a:cs typeface="Source Sans Pro"/>
                <a:sym typeface="Source Sans Pro"/>
              </a:rPr>
              <a:t>Access once, query with any client.</a:t>
            </a:r>
          </a:p>
          <a:p>
            <a:pPr marL="0" lvl="0" indent="0" algn="l" rtl="0">
              <a:spcBef>
                <a:spcPts val="360"/>
              </a:spcBef>
              <a:spcAft>
                <a:spcPts val="0"/>
              </a:spcAft>
              <a:buClr>
                <a:schemeClr val="dk1"/>
              </a:buClr>
              <a:buSzPts val="1400"/>
              <a:buFont typeface="Calibri"/>
              <a:buNone/>
            </a:pPr>
            <a:endParaRPr lang="en-US" dirty="0"/>
          </a:p>
          <a:p>
            <a:pPr marL="0" lvl="0" indent="0" algn="l" rtl="0">
              <a:lnSpc>
                <a:spcPct val="100000"/>
              </a:lnSpc>
              <a:spcBef>
                <a:spcPts val="0"/>
              </a:spcBef>
              <a:spcAft>
                <a:spcPts val="0"/>
              </a:spcAft>
              <a:buSzPts val="1400"/>
              <a:buNone/>
            </a:pPr>
            <a:endParaRPr lang="en-US" sz="800" dirty="0">
              <a:solidFill>
                <a:srgbClr val="000000"/>
              </a:solidFill>
              <a:latin typeface="Arial"/>
              <a:ea typeface="Arial"/>
              <a:cs typeface="Arial"/>
              <a:sym typeface="Arial"/>
            </a:endParaRPr>
          </a:p>
          <a:p>
            <a:endParaRPr lang="en-US" dirty="0"/>
          </a:p>
        </p:txBody>
      </p:sp>
    </p:spTree>
    <p:extLst>
      <p:ext uri="{BB962C8B-B14F-4D97-AF65-F5344CB8AC3E}">
        <p14:creationId xmlns:p14="http://schemas.microsoft.com/office/powerpoint/2010/main" val="2282580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modern data </a:t>
            </a:r>
            <a:r>
              <a:rPr lang="en-US" dirty="0" err="1"/>
              <a:t>architcture</a:t>
            </a:r>
            <a:r>
              <a:rPr lang="en-US" dirty="0"/>
              <a:t> still brings together a variety of sources.  However, these can be structured, unstructured and big data.  The data is brought into the cloud and can use a variety of storage include Data Lake and MPP systems for accessing the data.  </a:t>
            </a:r>
          </a:p>
          <a:p>
            <a:endParaRPr lang="en-US" dirty="0"/>
          </a:p>
          <a:p>
            <a:r>
              <a:rPr lang="en-US" dirty="0"/>
              <a:t>Sources: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As an enterprise system of record for business processes, the data warehouse is mostly built over line-of-business data sources.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Whether that data is unstructured, structured, or semi-structured, the modern data architecture can handle it.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Other, more volatile sources are often used for data science, or for ad-hoc analysis.</a:t>
            </a:r>
          </a:p>
          <a:p>
            <a:endParaRPr lang="en-US" dirty="0"/>
          </a:p>
          <a:p>
            <a:r>
              <a:rPr lang="en-US" dirty="0"/>
              <a:t>Ingestion:</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dirty="0">
                <a:gradFill>
                  <a:gsLst>
                    <a:gs pos="2917">
                      <a:schemeClr val="tx1"/>
                    </a:gs>
                    <a:gs pos="30000">
                      <a:schemeClr val="tx1"/>
                    </a:gs>
                  </a:gsLst>
                  <a:lin ang="5400000" scaled="0"/>
                </a:gradFill>
              </a:rPr>
              <a:t>Azure Data Factory schedules and orchestrates data transformations and bulk loads. Ingestion can also use Azure Synapse Studio pipelines. Azure Databricks performs transformations specifically for data science and also builds and executes models. Scores from these models may be loaded into the data warehouse, to integrate these insights with enterprise applications and reports.</a:t>
            </a:r>
          </a:p>
          <a:p>
            <a:endParaRPr lang="en-US" dirty="0"/>
          </a:p>
          <a:p>
            <a:r>
              <a:rPr lang="en-US" dirty="0"/>
              <a:t>Storage:	</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dirty="0">
                <a:gradFill>
                  <a:gsLst>
                    <a:gs pos="2917">
                      <a:schemeClr val="tx1"/>
                    </a:gs>
                    <a:gs pos="30000">
                      <a:schemeClr val="tx1"/>
                    </a:gs>
                  </a:gsLst>
                  <a:lin ang="5400000" scaled="0"/>
                </a:gradFill>
              </a:rPr>
              <a:t>Azure Data Lake may be used to store raw data in high volume for later use, along with staging transformed data from Azure Databricks.</a:t>
            </a:r>
          </a:p>
          <a:p>
            <a:pPr marL="171450" indent="-171450">
              <a:buFont typeface="Calibri" panose="020F0502020204030204" pitchFamily="34" charset="0"/>
              <a:buChar char="−"/>
            </a:pPr>
            <a:r>
              <a:rPr lang="en-US" sz="1200" dirty="0">
                <a:gradFill>
                  <a:gsLst>
                    <a:gs pos="2917">
                      <a:schemeClr val="tx1"/>
                    </a:gs>
                    <a:gs pos="30000">
                      <a:schemeClr val="tx1"/>
                    </a:gs>
                  </a:gsLst>
                  <a:lin ang="5400000" scaled="0"/>
                </a:gradFill>
              </a:rPr>
              <a:t>Azure Synapse Analytics provides high-performance, highly-scalable data storage for enterprise models, with outstanding security, governance and manageability.</a:t>
            </a:r>
            <a:endParaRPr lang="en-US" dirty="0"/>
          </a:p>
          <a:p>
            <a:endParaRPr lang="en-US" dirty="0"/>
          </a:p>
          <a:p>
            <a:r>
              <a:rPr lang="en-US" dirty="0"/>
              <a:t>Reporting:</a:t>
            </a:r>
          </a:p>
          <a:p>
            <a:pPr marL="171450" indent="-171450">
              <a:buFontTx/>
              <a:buChar char="-"/>
            </a:pPr>
            <a:r>
              <a:rPr lang="en-US" sz="1200" dirty="0">
                <a:gradFill>
                  <a:gsLst>
                    <a:gs pos="2917">
                      <a:schemeClr val="tx1"/>
                    </a:gs>
                    <a:gs pos="30000">
                      <a:schemeClr val="tx1"/>
                    </a:gs>
                  </a:gsLst>
                  <a:lin ang="5400000" scaled="0"/>
                </a:gradFill>
              </a:rPr>
              <a:t>Power BI consumes enterprise data from the data warehouse for reporting and analytics, but may also use data from the data lake for ad-hoc analysis and integrating with data science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Many business services, including line-of-business applications, consume data from the data warehouse as an authoritative, governed, source of enterprise knowledge. </a:t>
            </a:r>
            <a:endParaRPr lang="en-US" dirty="0"/>
          </a:p>
        </p:txBody>
      </p:sp>
      <p:sp>
        <p:nvSpPr>
          <p:cNvPr id="4" name="Slide Number Placeholder 3"/>
          <p:cNvSpPr>
            <a:spLocks noGrp="1"/>
          </p:cNvSpPr>
          <p:nvPr>
            <p:ph type="sldNum" sz="quarter" idx="5"/>
          </p:nvPr>
        </p:nvSpPr>
        <p:spPr/>
        <p:txBody>
          <a:bodyPr/>
          <a:lstStyle/>
          <a:p>
            <a:fld id="{0D4C1D7C-1B4B-084D-B9CE-C3FD09DDDC3F}" type="slidenum">
              <a:rPr lang="en-US" smtClean="0"/>
              <a:t>11</a:t>
            </a:fld>
            <a:endParaRPr lang="en-US"/>
          </a:p>
        </p:txBody>
      </p:sp>
    </p:spTree>
    <p:extLst>
      <p:ext uri="{BB962C8B-B14F-4D97-AF65-F5344CB8AC3E}">
        <p14:creationId xmlns:p14="http://schemas.microsoft.com/office/powerpoint/2010/main" val="923426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panose="020B0606030504020204" pitchFamily="34" charset="0"/>
              </a:rPr>
              <a:t>Data fabric provides a layer of abstraction that sits between various data sources and consumption points, providing a consistent view of the data regardless of where it resides. It helps organizations manage data in a more efficient and effective way, making it easier to use data for analytics, decision-making, and other business purposes. </a:t>
            </a:r>
            <a:br>
              <a:rPr lang="en-US" dirty="0"/>
            </a:br>
            <a:br>
              <a:rPr lang="en-US" dirty="0"/>
            </a:br>
            <a:r>
              <a:rPr lang="en-US" b="0" i="0" dirty="0">
                <a:solidFill>
                  <a:srgbClr val="000000"/>
                </a:solidFill>
                <a:effectLst/>
                <a:latin typeface="Open Sans" panose="020B0606030504020204" pitchFamily="34" charset="0"/>
              </a:rPr>
              <a:t>Data fabric can include various components such as data integration tools, data management software, data governance policies, and security measures. It is becoming increasingly important as more organizations adopt cloud-based solutions and work with large volumes of data from different sources.</a:t>
            </a:r>
          </a:p>
          <a:p>
            <a:endParaRPr lang="en-US" b="0" i="0" dirty="0">
              <a:solidFill>
                <a:srgbClr val="000000"/>
              </a:solidFill>
              <a:effectLst/>
              <a:latin typeface="Open Sans" panose="020B0606030504020204" pitchFamily="34" charset="0"/>
            </a:endParaRPr>
          </a:p>
          <a:p>
            <a:pPr marL="285750" indent="-285750">
              <a:buFont typeface="Arial" panose="020B0604020202020204" pitchFamily="34" charset="0"/>
              <a:buChar char="•"/>
            </a:pPr>
            <a:r>
              <a:rPr lang="en-US" sz="1200" b="0" dirty="0"/>
              <a:t>Technology-centric view</a:t>
            </a:r>
          </a:p>
          <a:p>
            <a:pPr marL="285750" indent="-285750">
              <a:buFont typeface="Arial" panose="020B0604020202020204" pitchFamily="34" charset="0"/>
              <a:buChar char="•"/>
            </a:pPr>
            <a:r>
              <a:rPr lang="en-US" sz="1200" b="0" dirty="0"/>
              <a:t>Data is centralized or made available centrally</a:t>
            </a:r>
          </a:p>
          <a:p>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12</a:t>
            </a:fld>
            <a:endParaRPr lang="en-US" dirty="0"/>
          </a:p>
        </p:txBody>
      </p:sp>
    </p:spTree>
    <p:extLst>
      <p:ext uri="{BB962C8B-B14F-4D97-AF65-F5344CB8AC3E}">
        <p14:creationId xmlns:p14="http://schemas.microsoft.com/office/powerpoint/2010/main" val="1537084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5" name="Picture 4" descr="A person sitting in a chair&#10;&#10;Description automatically generated with low confidence">
            <a:extLst>
              <a:ext uri="{FF2B5EF4-FFF2-40B4-BE49-F238E27FC236}">
                <a16:creationId xmlns:a16="http://schemas.microsoft.com/office/drawing/2014/main" id="{537C5201-453A-0248-980B-F31263B0AD6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2"/>
            <a:ext cx="9144000" cy="5143502"/>
          </a:xfrm>
          <a:prstGeom prst="rect">
            <a:avLst/>
          </a:prstGeom>
        </p:spPr>
      </p:pic>
      <p:sp>
        <p:nvSpPr>
          <p:cNvPr id="33" name="Title 1"/>
          <p:cNvSpPr>
            <a:spLocks noGrp="1"/>
          </p:cNvSpPr>
          <p:nvPr>
            <p:ph type="ctrTitle"/>
          </p:nvPr>
        </p:nvSpPr>
        <p:spPr>
          <a:xfrm>
            <a:off x="471752" y="3804742"/>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35" name="Subtitle 2"/>
          <p:cNvSpPr>
            <a:spLocks noGrp="1"/>
          </p:cNvSpPr>
          <p:nvPr>
            <p:ph type="subTitle" idx="1"/>
          </p:nvPr>
        </p:nvSpPr>
        <p:spPr>
          <a:xfrm>
            <a:off x="493307" y="4509620"/>
            <a:ext cx="8562138" cy="536622"/>
          </a:xfrm>
          <a:prstGeom prst="rect">
            <a:avLst/>
          </a:prstGeom>
        </p:spPr>
        <p:txBody>
          <a:bodyPr>
            <a:noAutofit/>
          </a:bodyPr>
          <a:lstStyle>
            <a:lvl1pPr marL="0" indent="0" algn="l">
              <a:buNone/>
              <a:defRPr sz="20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extBox 7">
            <a:extLst>
              <a:ext uri="{FF2B5EF4-FFF2-40B4-BE49-F238E27FC236}">
                <a16:creationId xmlns:a16="http://schemas.microsoft.com/office/drawing/2014/main" id="{2E83943D-C1EA-764C-8580-BB8FE758A8A2}"/>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CEA38D2-302D-CF4A-A534-E65475973947}"/>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3" name="Picture 12" descr="Logo&#10;&#10;Description automatically generated">
            <a:extLst>
              <a:ext uri="{FF2B5EF4-FFF2-40B4-BE49-F238E27FC236}">
                <a16:creationId xmlns:a16="http://schemas.microsoft.com/office/drawing/2014/main" id="{0D692622-7D75-6944-9640-1F01470C7E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1" y="167968"/>
            <a:ext cx="1629706" cy="837310"/>
          </a:xfrm>
          <a:prstGeom prst="rect">
            <a:avLst/>
          </a:prstGeom>
        </p:spPr>
      </p:pic>
    </p:spTree>
    <p:extLst>
      <p:ext uri="{BB962C8B-B14F-4D97-AF65-F5344CB8AC3E}">
        <p14:creationId xmlns:p14="http://schemas.microsoft.com/office/powerpoint/2010/main" val="217039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3" name="Picture 2" descr="A picture containing engineering drawing&#10;&#10;Description automatically generated">
            <a:extLst>
              <a:ext uri="{FF2B5EF4-FFF2-40B4-BE49-F238E27FC236}">
                <a16:creationId xmlns:a16="http://schemas.microsoft.com/office/drawing/2014/main" id="{F4FE143B-5E84-8840-933C-4287052817D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chemeClr val="bg2">
                    <a:lumMod val="50000"/>
                  </a:schemeClr>
                </a:solidFill>
                <a:effectLst/>
                <a:latin typeface="Arial" panose="020B0604020202020204" pitchFamily="34" charset="0"/>
                <a:cs typeface="Arial" panose="020B0604020202020204" pitchFamily="34" charset="0"/>
              </a:rPr>
              <a:t>Insight Proprietary &amp; Confidential.</a:t>
            </a:r>
            <a:r>
              <a:rPr lang="en-US" sz="600" b="0" i="1" baseline="0" dirty="0">
                <a:solidFill>
                  <a:schemeClr val="bg2">
                    <a:lumMod val="50000"/>
                  </a:schemeClr>
                </a:solidFill>
                <a:effectLst/>
                <a:latin typeface="Arial" panose="020B0604020202020204" pitchFamily="34" charset="0"/>
                <a:cs typeface="Arial" panose="020B0604020202020204" pitchFamily="34" charset="0"/>
              </a:rPr>
              <a:t> Do Not Copy or Distribute. </a:t>
            </a:r>
            <a:r>
              <a:rPr lang="en-US" sz="600" b="0" i="1" kern="1200" dirty="0">
                <a:solidFill>
                  <a:schemeClr val="bg2">
                    <a:lumMod val="50000"/>
                  </a:schemeClr>
                </a:solidFill>
                <a:latin typeface="Arial" panose="020B0604020202020204" pitchFamily="34" charset="0"/>
                <a:ea typeface="+mn-ea"/>
                <a:cs typeface="Arial" panose="020B0604020202020204" pitchFamily="34" charset="0"/>
              </a:rPr>
              <a:t>© 2022 Insight Direct USA, Inc</a:t>
            </a:r>
            <a:r>
              <a:rPr lang="en-US" sz="600" b="0" i="1" baseline="0" dirty="0">
                <a:solidFill>
                  <a:schemeClr val="bg2">
                    <a:lumMod val="50000"/>
                  </a:schemeClr>
                </a:solidFill>
                <a:effectLst/>
                <a:latin typeface="Arial" panose="020B0604020202020204" pitchFamily="34" charset="0"/>
                <a:cs typeface="Arial" panose="020B0604020202020204" pitchFamily="34" charset="0"/>
              </a:rPr>
              <a:t>. All Rights Reserved.</a:t>
            </a:r>
            <a:endParaRPr lang="en-US" sz="600" b="0" i="1" dirty="0">
              <a:solidFill>
                <a:schemeClr val="bg2">
                  <a:lumMod val="50000"/>
                </a:schemeClr>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352D28"/>
                </a:solidFill>
                <a:latin typeface="Arial Regular"/>
                <a:cs typeface="Verdana"/>
              </a:rPr>
              <a:t>‹#›</a:t>
            </a:fld>
            <a:endParaRPr lang="en-US" sz="900" b="0" i="0" dirty="0" err="1">
              <a:solidFill>
                <a:srgbClr val="352D28"/>
              </a:solidFill>
              <a:latin typeface="Arial Regular"/>
              <a:cs typeface="Verdana"/>
            </a:endParaRPr>
          </a:p>
        </p:txBody>
      </p:sp>
      <p:pic>
        <p:nvPicPr>
          <p:cNvPr id="17" name="Picture 16">
            <a:extLst>
              <a:ext uri="{FF2B5EF4-FFF2-40B4-BE49-F238E27FC236}">
                <a16:creationId xmlns:a16="http://schemas.microsoft.com/office/drawing/2014/main" id="{057A8DDF-AAC8-AA49-B255-3174B342FD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2" y="169283"/>
            <a:ext cx="1629705" cy="838557"/>
          </a:xfrm>
          <a:prstGeom prst="rect">
            <a:avLst/>
          </a:prstGeom>
        </p:spPr>
      </p:pic>
      <p:sp>
        <p:nvSpPr>
          <p:cNvPr id="14" name="Title 1">
            <a:extLst>
              <a:ext uri="{FF2B5EF4-FFF2-40B4-BE49-F238E27FC236}">
                <a16:creationId xmlns:a16="http://schemas.microsoft.com/office/drawing/2014/main" id="{5344511A-E27A-1E47-8E13-8957459A0BAC}"/>
              </a:ext>
            </a:extLst>
          </p:cNvPr>
          <p:cNvSpPr>
            <a:spLocks noGrp="1"/>
          </p:cNvSpPr>
          <p:nvPr>
            <p:ph type="ctrTitle"/>
          </p:nvPr>
        </p:nvSpPr>
        <p:spPr>
          <a:xfrm>
            <a:off x="471752" y="2104195"/>
            <a:ext cx="8562138" cy="701450"/>
          </a:xfrm>
          <a:prstGeom prst="rect">
            <a:avLst/>
          </a:prstGeom>
        </p:spPr>
        <p:txBody>
          <a:bodyPr anchor="b" anchorCtr="0">
            <a:noAutofit/>
          </a:bodyPr>
          <a:lstStyle>
            <a:lvl1pPr algn="l">
              <a:defRPr sz="3600" b="0" i="0">
                <a:solidFill>
                  <a:schemeClr val="tx2"/>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EC587AC6-9C1E-8B46-A2AC-3725677DD6CD}"/>
              </a:ext>
            </a:extLst>
          </p:cNvPr>
          <p:cNvSpPr>
            <a:spLocks noGrp="1"/>
          </p:cNvSpPr>
          <p:nvPr>
            <p:ph type="subTitle" idx="1"/>
          </p:nvPr>
        </p:nvSpPr>
        <p:spPr>
          <a:xfrm>
            <a:off x="493307" y="2809073"/>
            <a:ext cx="8562138" cy="536622"/>
          </a:xfrm>
          <a:prstGeom prst="rect">
            <a:avLst/>
          </a:prstGeom>
        </p:spPr>
        <p:txBody>
          <a:bodyPr>
            <a:noAutofit/>
          </a:bodyPr>
          <a:lstStyle>
            <a:lvl1pPr marL="0" indent="0" algn="l">
              <a:buNone/>
              <a:defRPr sz="2000" b="0" i="0">
                <a:solidFill>
                  <a:schemeClr val="tx2"/>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6" name="Picture 15">
            <a:extLst>
              <a:ext uri="{FF2B5EF4-FFF2-40B4-BE49-F238E27FC236}">
                <a16:creationId xmlns:a16="http://schemas.microsoft.com/office/drawing/2014/main" id="{F57E1F91-7D5E-5D4E-8827-964757799AB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7403685" y="246513"/>
            <a:ext cx="1452646" cy="667634"/>
          </a:xfrm>
          <a:prstGeom prst="rect">
            <a:avLst/>
          </a:prstGeom>
        </p:spPr>
      </p:pic>
    </p:spTree>
    <p:extLst>
      <p:ext uri="{BB962C8B-B14F-4D97-AF65-F5344CB8AC3E}">
        <p14:creationId xmlns:p14="http://schemas.microsoft.com/office/powerpoint/2010/main" val="2847286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 Slide 3">
    <p:spTree>
      <p:nvGrpSpPr>
        <p:cNvPr id="1" name=""/>
        <p:cNvGrpSpPr/>
        <p:nvPr/>
      </p:nvGrpSpPr>
      <p:grpSpPr>
        <a:xfrm>
          <a:off x="0" y="0"/>
          <a:ext cx="0" cy="0"/>
          <a:chOff x="0" y="0"/>
          <a:chExt cx="0" cy="0"/>
        </a:xfrm>
      </p:grpSpPr>
      <p:pic>
        <p:nvPicPr>
          <p:cNvPr id="3" name="Picture 2" descr="A picture containing indoor, ceiling&#10;&#10;Description automatically generated">
            <a:extLst>
              <a:ext uri="{FF2B5EF4-FFF2-40B4-BE49-F238E27FC236}">
                <a16:creationId xmlns:a16="http://schemas.microsoft.com/office/drawing/2014/main" id="{768C416A-BFDC-9E43-B506-8ED96F07ECF5}"/>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7" name="Picture 16">
            <a:extLst>
              <a:ext uri="{FF2B5EF4-FFF2-40B4-BE49-F238E27FC236}">
                <a16:creationId xmlns:a16="http://schemas.microsoft.com/office/drawing/2014/main" id="{057A8DDF-AAC8-AA49-B255-3174B342FD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2" y="169283"/>
            <a:ext cx="1629705" cy="838557"/>
          </a:xfrm>
          <a:prstGeom prst="rect">
            <a:avLst/>
          </a:prstGeom>
        </p:spPr>
      </p:pic>
      <p:sp>
        <p:nvSpPr>
          <p:cNvPr id="18" name="Title 1">
            <a:extLst>
              <a:ext uri="{FF2B5EF4-FFF2-40B4-BE49-F238E27FC236}">
                <a16:creationId xmlns:a16="http://schemas.microsoft.com/office/drawing/2014/main" id="{8FB68424-7889-D243-8004-F647A4001BB4}"/>
              </a:ext>
            </a:extLst>
          </p:cNvPr>
          <p:cNvSpPr>
            <a:spLocks noGrp="1"/>
          </p:cNvSpPr>
          <p:nvPr>
            <p:ph type="ctrTitle"/>
          </p:nvPr>
        </p:nvSpPr>
        <p:spPr>
          <a:xfrm>
            <a:off x="471752" y="2104195"/>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40ADE9FC-67C1-4043-B57C-F53F79DDBF68}"/>
              </a:ext>
            </a:extLst>
          </p:cNvPr>
          <p:cNvSpPr>
            <a:spLocks noGrp="1"/>
          </p:cNvSpPr>
          <p:nvPr>
            <p:ph type="subTitle" idx="1"/>
          </p:nvPr>
        </p:nvSpPr>
        <p:spPr>
          <a:xfrm>
            <a:off x="493307" y="2809073"/>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6219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sition Slide 4">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01C76BD8-F2D1-8A44-B9E1-D44F8E19AE2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14" name="Title 1">
            <a:extLst>
              <a:ext uri="{FF2B5EF4-FFF2-40B4-BE49-F238E27FC236}">
                <a16:creationId xmlns:a16="http://schemas.microsoft.com/office/drawing/2014/main" id="{5344511A-E27A-1E47-8E13-8957459A0BAC}"/>
              </a:ext>
            </a:extLst>
          </p:cNvPr>
          <p:cNvSpPr>
            <a:spLocks noGrp="1"/>
          </p:cNvSpPr>
          <p:nvPr>
            <p:ph type="ctrTitle"/>
          </p:nvPr>
        </p:nvSpPr>
        <p:spPr>
          <a:xfrm>
            <a:off x="471752" y="2104195"/>
            <a:ext cx="8562138" cy="701450"/>
          </a:xfrm>
          <a:prstGeom prst="rect">
            <a:avLst/>
          </a:prstGeom>
        </p:spPr>
        <p:txBody>
          <a:bodyPr anchor="b" anchorCtr="0">
            <a:noAutofit/>
          </a:bodyPr>
          <a:lstStyle>
            <a:lvl1pPr algn="l">
              <a:defRPr sz="3600" b="0" i="0">
                <a:solidFill>
                  <a:schemeClr val="tx2"/>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EC587AC6-9C1E-8B46-A2AC-3725677DD6CD}"/>
              </a:ext>
            </a:extLst>
          </p:cNvPr>
          <p:cNvSpPr>
            <a:spLocks noGrp="1"/>
          </p:cNvSpPr>
          <p:nvPr>
            <p:ph type="subTitle" idx="1"/>
          </p:nvPr>
        </p:nvSpPr>
        <p:spPr>
          <a:xfrm>
            <a:off x="493307" y="2809073"/>
            <a:ext cx="8562138" cy="536622"/>
          </a:xfrm>
          <a:prstGeom prst="rect">
            <a:avLst/>
          </a:prstGeom>
        </p:spPr>
        <p:txBody>
          <a:bodyPr>
            <a:noAutofit/>
          </a:bodyPr>
          <a:lstStyle>
            <a:lvl1pPr marL="0" indent="0" algn="l">
              <a:buNone/>
              <a:defRPr sz="2000" b="0" i="0">
                <a:solidFill>
                  <a:schemeClr val="tx2"/>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1" name="Picture 10">
            <a:extLst>
              <a:ext uri="{FF2B5EF4-FFF2-40B4-BE49-F238E27FC236}">
                <a16:creationId xmlns:a16="http://schemas.microsoft.com/office/drawing/2014/main" id="{D19F9375-039C-9042-B270-D4BF7E0DA3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7403685" y="246513"/>
            <a:ext cx="1452646" cy="667634"/>
          </a:xfrm>
          <a:prstGeom prst="rect">
            <a:avLst/>
          </a:prstGeom>
        </p:spPr>
      </p:pic>
    </p:spTree>
    <p:extLst>
      <p:ext uri="{BB962C8B-B14F-4D97-AF65-F5344CB8AC3E}">
        <p14:creationId xmlns:p14="http://schemas.microsoft.com/office/powerpoint/2010/main" val="51210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Slide 5">
    <p:spTree>
      <p:nvGrpSpPr>
        <p:cNvPr id="1" name=""/>
        <p:cNvGrpSpPr/>
        <p:nvPr/>
      </p:nvGrpSpPr>
      <p:grpSpPr>
        <a:xfrm>
          <a:off x="0" y="0"/>
          <a:ext cx="0" cy="0"/>
          <a:chOff x="0" y="0"/>
          <a:chExt cx="0" cy="0"/>
        </a:xfrm>
      </p:grpSpPr>
      <p:pic>
        <p:nvPicPr>
          <p:cNvPr id="4" name="Picture 3" descr="A road with tall buildings on either side of it&#10;&#10;Description automatically generated with low confidence">
            <a:extLst>
              <a:ext uri="{FF2B5EF4-FFF2-40B4-BE49-F238E27FC236}">
                <a16:creationId xmlns:a16="http://schemas.microsoft.com/office/drawing/2014/main" id="{4D82A016-FA23-9C41-A929-48E03E054A1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7" name="Picture 16">
            <a:extLst>
              <a:ext uri="{FF2B5EF4-FFF2-40B4-BE49-F238E27FC236}">
                <a16:creationId xmlns:a16="http://schemas.microsoft.com/office/drawing/2014/main" id="{057A8DDF-AAC8-AA49-B255-3174B342FD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2" y="169283"/>
            <a:ext cx="1629705" cy="838557"/>
          </a:xfrm>
          <a:prstGeom prst="rect">
            <a:avLst/>
          </a:prstGeom>
        </p:spPr>
      </p:pic>
      <p:sp>
        <p:nvSpPr>
          <p:cNvPr id="18" name="Title 1">
            <a:extLst>
              <a:ext uri="{FF2B5EF4-FFF2-40B4-BE49-F238E27FC236}">
                <a16:creationId xmlns:a16="http://schemas.microsoft.com/office/drawing/2014/main" id="{8FB68424-7889-D243-8004-F647A4001BB4}"/>
              </a:ext>
            </a:extLst>
          </p:cNvPr>
          <p:cNvSpPr>
            <a:spLocks noGrp="1"/>
          </p:cNvSpPr>
          <p:nvPr>
            <p:ph type="ctrTitle"/>
          </p:nvPr>
        </p:nvSpPr>
        <p:spPr>
          <a:xfrm>
            <a:off x="471752" y="2104195"/>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40ADE9FC-67C1-4043-B57C-F53F79DDBF68}"/>
              </a:ext>
            </a:extLst>
          </p:cNvPr>
          <p:cNvSpPr>
            <a:spLocks noGrp="1"/>
          </p:cNvSpPr>
          <p:nvPr>
            <p:ph type="subTitle" idx="1"/>
          </p:nvPr>
        </p:nvSpPr>
        <p:spPr>
          <a:xfrm>
            <a:off x="493307" y="2809073"/>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02927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Slide 6">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4E76F6-87E0-A04B-A929-72CD5F04EFF6}"/>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8" name="Picture 7" descr="A picture containing text, outdoor, way, scene&#10;&#10;Description automatically generated">
            <a:extLst>
              <a:ext uri="{FF2B5EF4-FFF2-40B4-BE49-F238E27FC236}">
                <a16:creationId xmlns:a16="http://schemas.microsoft.com/office/drawing/2014/main" id="{2269AE2D-2D07-CB40-A9E7-3FA717A54BAF}"/>
              </a:ext>
            </a:extLst>
          </p:cNvPr>
          <p:cNvPicPr>
            <a:picLocks noChangeAspect="1"/>
          </p:cNvPicPr>
          <p:nvPr userDrawn="1"/>
        </p:nvPicPr>
        <p:blipFill>
          <a:blip r:embed="rId2" cstate="screen">
            <a:alphaModFix amt="82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14" name="Title 1">
            <a:extLst>
              <a:ext uri="{FF2B5EF4-FFF2-40B4-BE49-F238E27FC236}">
                <a16:creationId xmlns:a16="http://schemas.microsoft.com/office/drawing/2014/main" id="{5344511A-E27A-1E47-8E13-8957459A0BAC}"/>
              </a:ext>
            </a:extLst>
          </p:cNvPr>
          <p:cNvSpPr>
            <a:spLocks noGrp="1"/>
          </p:cNvSpPr>
          <p:nvPr>
            <p:ph type="ctrTitle"/>
          </p:nvPr>
        </p:nvSpPr>
        <p:spPr>
          <a:xfrm>
            <a:off x="471752" y="2104195"/>
            <a:ext cx="8562138" cy="701450"/>
          </a:xfrm>
          <a:prstGeom prst="rect">
            <a:avLst/>
          </a:prstGeom>
        </p:spPr>
        <p:txBody>
          <a:bodyPr anchor="b" anchorCtr="0">
            <a:noAutofit/>
          </a:bodyPr>
          <a:lstStyle>
            <a:lvl1pPr algn="l">
              <a:defRPr sz="3600" b="0" i="0">
                <a:solidFill>
                  <a:schemeClr val="tx2"/>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EC587AC6-9C1E-8B46-A2AC-3725677DD6CD}"/>
              </a:ext>
            </a:extLst>
          </p:cNvPr>
          <p:cNvSpPr>
            <a:spLocks noGrp="1"/>
          </p:cNvSpPr>
          <p:nvPr>
            <p:ph type="subTitle" idx="1"/>
          </p:nvPr>
        </p:nvSpPr>
        <p:spPr>
          <a:xfrm>
            <a:off x="493307" y="2809073"/>
            <a:ext cx="8562138" cy="536622"/>
          </a:xfrm>
          <a:prstGeom prst="rect">
            <a:avLst/>
          </a:prstGeom>
        </p:spPr>
        <p:txBody>
          <a:bodyPr>
            <a:noAutofit/>
          </a:bodyPr>
          <a:lstStyle>
            <a:lvl1pPr marL="0" indent="0" algn="l">
              <a:buNone/>
              <a:defRPr sz="2000" b="0" i="0">
                <a:solidFill>
                  <a:schemeClr val="tx2"/>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1" name="Picture 10">
            <a:extLst>
              <a:ext uri="{FF2B5EF4-FFF2-40B4-BE49-F238E27FC236}">
                <a16:creationId xmlns:a16="http://schemas.microsoft.com/office/drawing/2014/main" id="{D19F9375-039C-9042-B270-D4BF7E0DA3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7403685" y="246513"/>
            <a:ext cx="1452646" cy="667634"/>
          </a:xfrm>
          <a:prstGeom prst="rect">
            <a:avLst/>
          </a:prstGeom>
        </p:spPr>
      </p:pic>
    </p:spTree>
    <p:extLst>
      <p:ext uri="{BB962C8B-B14F-4D97-AF65-F5344CB8AC3E}">
        <p14:creationId xmlns:p14="http://schemas.microsoft.com/office/powerpoint/2010/main" val="2144999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eader 1">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6DFF6AA-1E46-AE48-BFC3-9ECB8FFA20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Rectangle 1">
            <a:extLst>
              <a:ext uri="{FF2B5EF4-FFF2-40B4-BE49-F238E27FC236}">
                <a16:creationId xmlns:a16="http://schemas.microsoft.com/office/drawing/2014/main" id="{24A0A73F-3AD8-F843-A753-A8D57C16E66C}"/>
              </a:ext>
            </a:extLst>
          </p:cNvPr>
          <p:cNvSpPr/>
          <p:nvPr userDrawn="1"/>
        </p:nvSpPr>
        <p:spPr>
          <a:xfrm>
            <a:off x="0" y="1610591"/>
            <a:ext cx="9144000" cy="3564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743ABFC-51D5-0E48-99DE-D772FA3D218E}"/>
              </a:ext>
            </a:extLst>
          </p:cNvPr>
          <p:cNvSpPr/>
          <p:nvPr userDrawn="1"/>
        </p:nvSpPr>
        <p:spPr>
          <a:xfrm>
            <a:off x="0" y="854613"/>
            <a:ext cx="9144000" cy="886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18790" y="170087"/>
            <a:ext cx="8714943" cy="682400"/>
          </a:xfrm>
          <a:prstGeom prst="rect">
            <a:avLst/>
          </a:prstGeom>
        </p:spPr>
        <p:txBody>
          <a:bodyPr vert="horz" lIns="91440" tIns="45720" rIns="91440" bIns="45720" rtlCol="0" anchor="ctr">
            <a:noAutofit/>
          </a:bodyPr>
          <a:lstStyle>
            <a:lvl1pPr>
              <a:defRPr>
                <a:solidFill>
                  <a:schemeClr val="bg1"/>
                </a:solidFill>
              </a:defRPr>
            </a:lvl1pPr>
          </a:lstStyle>
          <a:p>
            <a:r>
              <a:rPr lang="en-US" dirty="0"/>
              <a:t>Click to edit Master title style</a:t>
            </a:r>
          </a:p>
        </p:txBody>
      </p:sp>
      <p:pic>
        <p:nvPicPr>
          <p:cNvPr id="6" name="Picture 5">
            <a:extLst>
              <a:ext uri="{FF2B5EF4-FFF2-40B4-BE49-F238E27FC236}">
                <a16:creationId xmlns:a16="http://schemas.microsoft.com/office/drawing/2014/main" id="{9A8FF389-6709-F74B-8E34-96E3DA7B5F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7" name="TextBox 6">
            <a:extLst>
              <a:ext uri="{FF2B5EF4-FFF2-40B4-BE49-F238E27FC236}">
                <a16:creationId xmlns:a16="http://schemas.microsoft.com/office/drawing/2014/main" id="{7606DB0F-6980-5540-9E09-E8D830CB4FA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802BD68-396D-E140-B6A3-B8FC3D9F5DA8}"/>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5" name="Content Placeholder 4">
            <a:extLst>
              <a:ext uri="{FF2B5EF4-FFF2-40B4-BE49-F238E27FC236}">
                <a16:creationId xmlns:a16="http://schemas.microsoft.com/office/drawing/2014/main" id="{34BA7330-1064-4FF3-9ECE-400538FA0B3C}"/>
              </a:ext>
            </a:extLst>
          </p:cNvPr>
          <p:cNvSpPr>
            <a:spLocks noGrp="1"/>
          </p:cNvSpPr>
          <p:nvPr>
            <p:ph sz="quarter" idx="10"/>
          </p:nvPr>
        </p:nvSpPr>
        <p:spPr>
          <a:xfrm>
            <a:off x="219075" y="1022574"/>
            <a:ext cx="8686800" cy="3444651"/>
          </a:xfrm>
        </p:spPr>
        <p:txBody>
          <a:bodyPr/>
          <a:lstStyle>
            <a:lvl1pPr>
              <a:defRPr>
                <a:solidFill>
                  <a:schemeClr val="tx2"/>
                </a:solidFill>
              </a:defRPr>
            </a:lvl1pPr>
            <a:lvl2pPr>
              <a:defRPr sz="1400">
                <a:solidFill>
                  <a:schemeClr val="tx2"/>
                </a:solidFill>
              </a:defRPr>
            </a:lvl2pPr>
            <a:lvl3pPr>
              <a:defRPr sz="1200">
                <a:solidFill>
                  <a:schemeClr val="tx2"/>
                </a:solidFill>
              </a:defRPr>
            </a:lvl3pPr>
            <a:lvl4pPr>
              <a:defRPr sz="1100">
                <a:solidFill>
                  <a:schemeClr val="tx2"/>
                </a:solidFill>
              </a:defRPr>
            </a:lvl4pPr>
            <a:lvl5pPr>
              <a:defRPr sz="10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2441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Header 2">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F442A156-430E-0041-BE63-8DC6DCE6950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a:extLst>
              <a:ext uri="{FF2B5EF4-FFF2-40B4-BE49-F238E27FC236}">
                <a16:creationId xmlns:a16="http://schemas.microsoft.com/office/drawing/2014/main" id="{DE86E534-4DB4-634F-BAAF-305E2E6C7B9B}"/>
              </a:ext>
            </a:extLst>
          </p:cNvPr>
          <p:cNvSpPr/>
          <p:nvPr userDrawn="1"/>
        </p:nvSpPr>
        <p:spPr>
          <a:xfrm>
            <a:off x="0" y="854613"/>
            <a:ext cx="9144000" cy="886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24A0A73F-3AD8-F843-A753-A8D57C16E66C}"/>
              </a:ext>
            </a:extLst>
          </p:cNvPr>
          <p:cNvSpPr/>
          <p:nvPr userDrawn="1"/>
        </p:nvSpPr>
        <p:spPr>
          <a:xfrm>
            <a:off x="0" y="1610591"/>
            <a:ext cx="9144000" cy="3564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A8FF389-6709-F74B-8E34-96E3DA7B5F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7" name="TextBox 6">
            <a:extLst>
              <a:ext uri="{FF2B5EF4-FFF2-40B4-BE49-F238E27FC236}">
                <a16:creationId xmlns:a16="http://schemas.microsoft.com/office/drawing/2014/main" id="{7606DB0F-6980-5540-9E09-E8D830CB4FA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802BD68-396D-E140-B6A3-B8FC3D9F5DA8}"/>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11" name="Title Placeholder 1">
            <a:extLst>
              <a:ext uri="{FF2B5EF4-FFF2-40B4-BE49-F238E27FC236}">
                <a16:creationId xmlns:a16="http://schemas.microsoft.com/office/drawing/2014/main" id="{66469712-1EA3-474F-A68F-AC28A0B233A7}"/>
              </a:ext>
            </a:extLst>
          </p:cNvPr>
          <p:cNvSpPr>
            <a:spLocks noGrp="1"/>
          </p:cNvSpPr>
          <p:nvPr>
            <p:ph type="title"/>
          </p:nvPr>
        </p:nvSpPr>
        <p:spPr>
          <a:xfrm>
            <a:off x="218790" y="170087"/>
            <a:ext cx="8714943" cy="682400"/>
          </a:xfrm>
          <a:prstGeom prst="rect">
            <a:avLst/>
          </a:prstGeom>
        </p:spPr>
        <p:txBody>
          <a:bodyPr vert="horz" lIns="91440" tIns="45720" rIns="91440" bIns="45720" rtlCol="0" anchor="ctr">
            <a:noAutofit/>
          </a:bodyPr>
          <a:lstStyle>
            <a:lvl1pPr>
              <a:defRPr>
                <a:solidFill>
                  <a:schemeClr val="bg1"/>
                </a:solidFill>
              </a:defRPr>
            </a:lvl1pPr>
          </a:lstStyle>
          <a:p>
            <a:r>
              <a:rPr lang="en-US" dirty="0"/>
              <a:t>Click to edit Master title style</a:t>
            </a:r>
          </a:p>
        </p:txBody>
      </p:sp>
      <p:sp>
        <p:nvSpPr>
          <p:cNvPr id="10" name="Content Placeholder 4">
            <a:extLst>
              <a:ext uri="{FF2B5EF4-FFF2-40B4-BE49-F238E27FC236}">
                <a16:creationId xmlns:a16="http://schemas.microsoft.com/office/drawing/2014/main" id="{657DBCCC-27E4-4905-B919-639C2276562A}"/>
              </a:ext>
            </a:extLst>
          </p:cNvPr>
          <p:cNvSpPr>
            <a:spLocks noGrp="1"/>
          </p:cNvSpPr>
          <p:nvPr>
            <p:ph sz="quarter" idx="10"/>
          </p:nvPr>
        </p:nvSpPr>
        <p:spPr>
          <a:xfrm>
            <a:off x="219075" y="1022574"/>
            <a:ext cx="8686800" cy="3444651"/>
          </a:xfrm>
        </p:spPr>
        <p:txBody>
          <a:bodyPr/>
          <a:lstStyle>
            <a:lvl1pPr>
              <a:defRPr>
                <a:solidFill>
                  <a:schemeClr val="tx2"/>
                </a:solidFill>
              </a:defRPr>
            </a:lvl1pPr>
            <a:lvl2pPr>
              <a:defRPr sz="1400">
                <a:solidFill>
                  <a:schemeClr val="tx2"/>
                </a:solidFill>
              </a:defRPr>
            </a:lvl2pPr>
            <a:lvl3pPr>
              <a:defRPr sz="1200">
                <a:solidFill>
                  <a:schemeClr val="tx2"/>
                </a:solidFill>
              </a:defRPr>
            </a:lvl3pPr>
            <a:lvl4pPr>
              <a:defRPr sz="1100">
                <a:solidFill>
                  <a:schemeClr val="tx2"/>
                </a:solidFill>
              </a:defRPr>
            </a:lvl4pPr>
            <a:lvl5pPr>
              <a:defRPr sz="10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966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ead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F90778-E364-2D43-AFD5-901F21531C9C}"/>
              </a:ext>
            </a:extLst>
          </p:cNvPr>
          <p:cNvSpPr/>
          <p:nvPr userDrawn="1"/>
        </p:nvSpPr>
        <p:spPr>
          <a:xfrm>
            <a:off x="0" y="854614"/>
            <a:ext cx="9144000" cy="3655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242236" y="219831"/>
            <a:ext cx="8714943" cy="634782"/>
          </a:xfrm>
          <a:prstGeom prst="rect">
            <a:avLst/>
          </a:prstGeom>
        </p:spPr>
        <p:txBody>
          <a:bodyPr vert="horz" lIns="91440" tIns="45720" rIns="91440" bIns="45720" rtlCol="0" anchor="ctr">
            <a:noAutofit/>
          </a:bodyPr>
          <a:lstStyle>
            <a:lvl1pPr>
              <a:defRPr b="0" i="0"/>
            </a:lvl1pPr>
          </a:lstStyle>
          <a:p>
            <a:r>
              <a:rPr lang="en-US" dirty="0"/>
              <a:t>Click to edit Master title style</a:t>
            </a:r>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230067" y="1026082"/>
            <a:ext cx="8714944" cy="3204116"/>
          </a:xfrm>
          <a:prstGeom prst="rect">
            <a:avLst/>
          </a:prstGeom>
        </p:spPr>
        <p:txBody>
          <a:bodyPr vert="horz" lIns="91440" tIns="45720" rIns="91440" bIns="45720" rtlCol="0">
            <a:noAutofit/>
          </a:bodyPr>
          <a:lstStyle>
            <a:lvl1pPr>
              <a:defRPr sz="1600" b="0" i="0">
                <a:solidFill>
                  <a:schemeClr val="tx2"/>
                </a:solidFill>
              </a:defRPr>
            </a:lvl1pPr>
            <a:lvl2pPr>
              <a:defRPr sz="1400" b="0" i="0">
                <a:solidFill>
                  <a:schemeClr val="tx2"/>
                </a:solidFill>
              </a:defRPr>
            </a:lvl2pPr>
            <a:lvl3pPr>
              <a:defRPr sz="1200" b="0" i="0">
                <a:solidFill>
                  <a:schemeClr val="tx2"/>
                </a:solidFill>
              </a:defRPr>
            </a:lvl3pPr>
            <a:lvl4pPr>
              <a:defRPr sz="1100" b="0" i="0">
                <a:solidFill>
                  <a:schemeClr val="tx2"/>
                </a:solidFill>
              </a:defRPr>
            </a:lvl4pPr>
            <a:lvl5pPr>
              <a:defRPr sz="1050" b="0" i="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2962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Head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461889-1030-B642-8036-98A976D60A7C}"/>
              </a:ext>
            </a:extLst>
          </p:cNvPr>
          <p:cNvSpPr/>
          <p:nvPr userDrawn="1"/>
        </p:nvSpPr>
        <p:spPr>
          <a:xfrm>
            <a:off x="0" y="854613"/>
            <a:ext cx="9144000" cy="4288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242236" y="219831"/>
            <a:ext cx="8714943" cy="634782"/>
          </a:xfrm>
          <a:prstGeom prst="rect">
            <a:avLst/>
          </a:prstGeom>
        </p:spPr>
        <p:txBody>
          <a:bodyPr vert="horz" lIns="91440" tIns="45720" rIns="91440" bIns="45720" rtlCol="0" anchor="ctr">
            <a:noAutofit/>
          </a:bodyPr>
          <a:lstStyle>
            <a:lvl1pPr>
              <a:defRPr b="0" i="0"/>
            </a:lvl1pPr>
          </a:lstStyle>
          <a:p>
            <a:r>
              <a:rPr lang="en-US" dirty="0"/>
              <a:t>Click to edit Master title style</a:t>
            </a:r>
          </a:p>
        </p:txBody>
      </p:sp>
      <p:sp>
        <p:nvSpPr>
          <p:cNvPr id="6" name="Text Placeholder 2">
            <a:extLst>
              <a:ext uri="{FF2B5EF4-FFF2-40B4-BE49-F238E27FC236}">
                <a16:creationId xmlns:a16="http://schemas.microsoft.com/office/drawing/2014/main" id="{443032D9-5C76-FD44-B205-9C6000E7212B}"/>
              </a:ext>
            </a:extLst>
          </p:cNvPr>
          <p:cNvSpPr>
            <a:spLocks noGrp="1"/>
          </p:cNvSpPr>
          <p:nvPr>
            <p:ph idx="1"/>
          </p:nvPr>
        </p:nvSpPr>
        <p:spPr>
          <a:xfrm>
            <a:off x="230067" y="1033063"/>
            <a:ext cx="8714944" cy="3471455"/>
          </a:xfrm>
          <a:prstGeom prst="rect">
            <a:avLst/>
          </a:prstGeom>
        </p:spPr>
        <p:txBody>
          <a:bodyPr vert="horz" lIns="91440" tIns="45720" rIns="91440" bIns="45720" rtlCol="0">
            <a:noAutofit/>
          </a:bodyPr>
          <a:lstStyle>
            <a:lvl1pPr>
              <a:defRPr sz="1600" b="0" i="0">
                <a:solidFill>
                  <a:schemeClr val="tx2"/>
                </a:solidFill>
              </a:defRPr>
            </a:lvl1pPr>
            <a:lvl2pPr>
              <a:defRPr sz="1400" b="0" i="0">
                <a:solidFill>
                  <a:schemeClr val="tx2"/>
                </a:solidFill>
              </a:defRPr>
            </a:lvl2pPr>
            <a:lvl3pPr>
              <a:defRPr sz="1200" b="0" i="0">
                <a:solidFill>
                  <a:schemeClr val="tx2"/>
                </a:solidFill>
              </a:defRPr>
            </a:lvl3pPr>
            <a:lvl4pPr>
              <a:defRPr sz="1100" b="0" i="0">
                <a:solidFill>
                  <a:schemeClr val="tx2"/>
                </a:solidFill>
              </a:defRPr>
            </a:lvl4pPr>
            <a:lvl5pPr>
              <a:defRPr sz="1100" b="0" i="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36182739-E480-D240-8167-508CCBCBB6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12" name="TextBox 11">
            <a:extLst>
              <a:ext uri="{FF2B5EF4-FFF2-40B4-BE49-F238E27FC236}">
                <a16:creationId xmlns:a16="http://schemas.microsoft.com/office/drawing/2014/main" id="{98318648-E8E0-FB41-BEA8-D439EDBD31F5}"/>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119CEE6-55AC-3148-A774-6E20955B37AB}"/>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1432639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Dark">
    <p:bg>
      <p:bgPr>
        <a:solidFill>
          <a:srgbClr val="07080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lvl1pPr>
          </a:lstStyle>
          <a:p>
            <a:r>
              <a:rPr lang="en-US" dirty="0"/>
              <a:t>Click to edit Master title style</a:t>
            </a:r>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30067" y="986155"/>
            <a:ext cx="8714944" cy="3474720"/>
          </a:xfrm>
          <a:prstGeom prst="rect">
            <a:avLst/>
          </a:prstGeom>
        </p:spPr>
        <p:txBody>
          <a:bodyPr vert="horz" lIns="91440" tIns="45720" rIns="91440" bIns="45720" rtlCol="0">
            <a:noAutofit/>
          </a:bodyPr>
          <a:lstStyle>
            <a:lvl1pPr>
              <a:defRPr sz="1600" b="0" i="0"/>
            </a:lvl1pPr>
            <a:lvl2pPr>
              <a:defRPr sz="1400" b="0" i="0"/>
            </a:lvl2pPr>
            <a:lvl3pPr>
              <a:defRPr sz="12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0611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21" name="Picture 20" descr="A picture containing text, person, indoor, people&#10;&#10;Description automatically generated">
            <a:extLst>
              <a:ext uri="{FF2B5EF4-FFF2-40B4-BE49-F238E27FC236}">
                <a16:creationId xmlns:a16="http://schemas.microsoft.com/office/drawing/2014/main" id="{192FEBD3-0A7E-7A43-9FDA-5EB532D8D6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685"/>
            <a:ext cx="9144000" cy="5202091"/>
          </a:xfrm>
          <a:prstGeom prst="rect">
            <a:avLst/>
          </a:prstGeom>
        </p:spPr>
      </p:pic>
      <p:sp>
        <p:nvSpPr>
          <p:cNvPr id="11" name="TextBox 10">
            <a:extLst>
              <a:ext uri="{FF2B5EF4-FFF2-40B4-BE49-F238E27FC236}">
                <a16:creationId xmlns:a16="http://schemas.microsoft.com/office/drawing/2014/main" id="{90043F64-C00E-CE4A-AD10-39C1275B4556}"/>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5A873DE-EFA4-F240-BD77-E84487C40303}"/>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14" name="Title 1">
            <a:extLst>
              <a:ext uri="{FF2B5EF4-FFF2-40B4-BE49-F238E27FC236}">
                <a16:creationId xmlns:a16="http://schemas.microsoft.com/office/drawing/2014/main" id="{33392300-45DB-544A-8D8C-A0726ABE4924}"/>
              </a:ext>
            </a:extLst>
          </p:cNvPr>
          <p:cNvSpPr>
            <a:spLocks noGrp="1"/>
          </p:cNvSpPr>
          <p:nvPr>
            <p:ph type="ctrTitle"/>
          </p:nvPr>
        </p:nvSpPr>
        <p:spPr>
          <a:xfrm>
            <a:off x="471752" y="3804742"/>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280524FC-3E5A-FA48-A68D-49C9955FEC8A}"/>
              </a:ext>
            </a:extLst>
          </p:cNvPr>
          <p:cNvSpPr>
            <a:spLocks noGrp="1"/>
          </p:cNvSpPr>
          <p:nvPr>
            <p:ph type="subTitle" idx="1"/>
          </p:nvPr>
        </p:nvSpPr>
        <p:spPr>
          <a:xfrm>
            <a:off x="493307" y="4509620"/>
            <a:ext cx="8562138" cy="536622"/>
          </a:xfrm>
          <a:prstGeom prst="rect">
            <a:avLst/>
          </a:prstGeom>
        </p:spPr>
        <p:txBody>
          <a:bodyPr>
            <a:noAutofit/>
          </a:bodyPr>
          <a:lstStyle>
            <a:lvl1pPr marL="0" indent="0" algn="l">
              <a:buNone/>
              <a:defRPr sz="20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Logo&#10;&#10;Description automatically generated">
            <a:extLst>
              <a:ext uri="{FF2B5EF4-FFF2-40B4-BE49-F238E27FC236}">
                <a16:creationId xmlns:a16="http://schemas.microsoft.com/office/drawing/2014/main" id="{068097F2-5D37-F849-B57F-FA14642C8D5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1" y="167968"/>
            <a:ext cx="1629706" cy="837310"/>
          </a:xfrm>
          <a:prstGeom prst="rect">
            <a:avLst/>
          </a:prstGeom>
        </p:spPr>
      </p:pic>
    </p:spTree>
    <p:extLst>
      <p:ext uri="{BB962C8B-B14F-4D97-AF65-F5344CB8AC3E}">
        <p14:creationId xmlns:p14="http://schemas.microsoft.com/office/powerpoint/2010/main" val="3424429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Light">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8EB15-730B-FF4B-84EB-2B98807AE2F0}"/>
              </a:ext>
            </a:extLst>
          </p:cNvPr>
          <p:cNvSpPr/>
          <p:nvPr userDrawn="1"/>
        </p:nvSpPr>
        <p:spPr>
          <a:xfrm>
            <a:off x="0" y="4048287"/>
            <a:ext cx="9144000" cy="1095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solidFill>
                  <a:schemeClr val="accent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30067" y="986155"/>
            <a:ext cx="8714944" cy="3383280"/>
          </a:xfrm>
          <a:prstGeom prst="rect">
            <a:avLst/>
          </a:prstGeom>
        </p:spPr>
        <p:txBody>
          <a:bodyPr vert="horz" lIns="91440" tIns="45720" rIns="91440" bIns="45720" rtlCol="0">
            <a:noAutofit/>
          </a:bodyPr>
          <a:lstStyle>
            <a:lvl1pPr>
              <a:defRPr sz="1600" b="0" i="0">
                <a:solidFill>
                  <a:schemeClr val="tx2"/>
                </a:solidFill>
              </a:defRPr>
            </a:lvl1pPr>
            <a:lvl2pPr>
              <a:defRPr sz="1400" b="0" i="0">
                <a:solidFill>
                  <a:schemeClr val="tx2"/>
                </a:solidFill>
              </a:defRPr>
            </a:lvl2pPr>
            <a:lvl3pPr>
              <a:defRPr sz="1200" b="0" i="0">
                <a:solidFill>
                  <a:schemeClr val="tx2"/>
                </a:solidFill>
              </a:defRPr>
            </a:lvl3pPr>
            <a:lvl4pPr>
              <a:defRPr sz="1100" b="0" i="0">
                <a:solidFill>
                  <a:schemeClr val="tx2"/>
                </a:solidFill>
              </a:defRPr>
            </a:lvl4pPr>
            <a:lvl5pPr>
              <a:defRPr sz="1050" b="0" i="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F1617DA7-8FB1-B042-8461-3939251C74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9" name="TextBox 8">
            <a:extLst>
              <a:ext uri="{FF2B5EF4-FFF2-40B4-BE49-F238E27FC236}">
                <a16:creationId xmlns:a16="http://schemas.microsoft.com/office/drawing/2014/main" id="{F6C756F8-423A-2447-ADA6-43BE62DD64D1}"/>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0089DB5-4621-1948-83F4-60A7BCD6A867}"/>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3191114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ash Slide">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3E5ED007-E5F2-9542-9A1F-BDDE23628EC1}"/>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52128" cy="5166360"/>
          </a:xfrm>
          <a:prstGeom prst="rect">
            <a:avLst/>
          </a:prstGeom>
        </p:spPr>
      </p:pic>
      <p:sp>
        <p:nvSpPr>
          <p:cNvPr id="5" name="Text Placeholder 4">
            <a:extLst>
              <a:ext uri="{FF2B5EF4-FFF2-40B4-BE49-F238E27FC236}">
                <a16:creationId xmlns:a16="http://schemas.microsoft.com/office/drawing/2014/main" id="{EC67312E-C4EA-4A77-976B-492AACEA69C0}"/>
              </a:ext>
            </a:extLst>
          </p:cNvPr>
          <p:cNvSpPr>
            <a:spLocks noGrp="1"/>
          </p:cNvSpPr>
          <p:nvPr>
            <p:ph type="body" sz="quarter" idx="10"/>
          </p:nvPr>
        </p:nvSpPr>
        <p:spPr>
          <a:xfrm>
            <a:off x="373063" y="1084263"/>
            <a:ext cx="4764329" cy="1301750"/>
          </a:xfrm>
        </p:spPr>
        <p:txBody>
          <a:bodyPr/>
          <a:lstStyle>
            <a:lvl1pPr marL="0" indent="0">
              <a:buNone/>
              <a:defRPr sz="4000" b="1">
                <a:solidFill>
                  <a:schemeClr val="bg1"/>
                </a:solidFill>
              </a:defRPr>
            </a:lvl1pPr>
            <a:lvl2pPr marL="342900" indent="0">
              <a:buNone/>
              <a:defRPr sz="4000" b="1">
                <a:solidFill>
                  <a:schemeClr val="bg1"/>
                </a:solidFill>
              </a:defRPr>
            </a:lvl2pPr>
            <a:lvl3pPr marL="685800" indent="0">
              <a:buNone/>
              <a:defRPr sz="3600" b="1">
                <a:solidFill>
                  <a:schemeClr val="bg1"/>
                </a:solidFill>
              </a:defRPr>
            </a:lvl3pPr>
            <a:lvl4pPr marL="1028700" indent="0">
              <a:buNone/>
              <a:defRPr sz="3200" b="1">
                <a:solidFill>
                  <a:schemeClr val="bg1"/>
                </a:solidFill>
              </a:defRPr>
            </a:lvl4pPr>
            <a:lvl5pPr marL="1371600" indent="0">
              <a:buNone/>
              <a:defRPr sz="3200"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5820CD3-F06C-974A-BA4C-94E65CA8953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2" y="157560"/>
            <a:ext cx="1629705" cy="838557"/>
          </a:xfrm>
          <a:prstGeom prst="rect">
            <a:avLst/>
          </a:prstGeom>
        </p:spPr>
      </p:pic>
    </p:spTree>
    <p:extLst>
      <p:ext uri="{BB962C8B-B14F-4D97-AF65-F5344CB8AC3E}">
        <p14:creationId xmlns:p14="http://schemas.microsoft.com/office/powerpoint/2010/main" val="33125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ash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820CD3-F06C-974A-BA4C-94E65CA8953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17362" y="157560"/>
            <a:ext cx="1629705" cy="838557"/>
          </a:xfrm>
          <a:prstGeom prst="rect">
            <a:avLst/>
          </a:prstGeom>
        </p:spPr>
      </p:pic>
      <p:pic>
        <p:nvPicPr>
          <p:cNvPr id="4" name="Picture 3" descr="A picture containing background pattern&#10;&#10;Description automatically generated">
            <a:extLst>
              <a:ext uri="{FF2B5EF4-FFF2-40B4-BE49-F238E27FC236}">
                <a16:creationId xmlns:a16="http://schemas.microsoft.com/office/drawing/2014/main" id="{65A54117-E535-D34C-9E4B-164CD06574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51184"/>
          </a:xfrm>
          <a:prstGeom prst="rect">
            <a:avLst/>
          </a:prstGeom>
        </p:spPr>
      </p:pic>
      <p:pic>
        <p:nvPicPr>
          <p:cNvPr id="9" name="Picture 8">
            <a:extLst>
              <a:ext uri="{FF2B5EF4-FFF2-40B4-BE49-F238E27FC236}">
                <a16:creationId xmlns:a16="http://schemas.microsoft.com/office/drawing/2014/main" id="{74498C5D-F37D-1348-839F-180147982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17860" y="157560"/>
            <a:ext cx="1629705" cy="838557"/>
          </a:xfrm>
          <a:prstGeom prst="rect">
            <a:avLst/>
          </a:prstGeom>
        </p:spPr>
      </p:pic>
      <p:sp>
        <p:nvSpPr>
          <p:cNvPr id="5" name="Text Placeholder 4">
            <a:extLst>
              <a:ext uri="{FF2B5EF4-FFF2-40B4-BE49-F238E27FC236}">
                <a16:creationId xmlns:a16="http://schemas.microsoft.com/office/drawing/2014/main" id="{B4477986-24B8-486F-85FD-FB67EADD2F48}"/>
              </a:ext>
            </a:extLst>
          </p:cNvPr>
          <p:cNvSpPr>
            <a:spLocks noGrp="1"/>
          </p:cNvSpPr>
          <p:nvPr>
            <p:ph type="body" sz="quarter" idx="10"/>
          </p:nvPr>
        </p:nvSpPr>
        <p:spPr>
          <a:xfrm>
            <a:off x="373063" y="1084263"/>
            <a:ext cx="4722448" cy="1301750"/>
          </a:xfrm>
        </p:spPr>
        <p:txBody>
          <a:bodyPr/>
          <a:lstStyle>
            <a:lvl1pPr marL="0" indent="0">
              <a:buNone/>
              <a:defRPr sz="4000" b="1">
                <a:solidFill>
                  <a:schemeClr val="bg1"/>
                </a:solidFill>
              </a:defRPr>
            </a:lvl1pPr>
            <a:lvl2pPr marL="342900" indent="0">
              <a:buNone/>
              <a:defRPr sz="4000" b="1">
                <a:solidFill>
                  <a:schemeClr val="bg1"/>
                </a:solidFill>
              </a:defRPr>
            </a:lvl2pPr>
            <a:lvl3pPr marL="685800" indent="0">
              <a:buNone/>
              <a:defRPr sz="3600" b="1">
                <a:solidFill>
                  <a:schemeClr val="bg1"/>
                </a:solidFill>
              </a:defRPr>
            </a:lvl3pPr>
            <a:lvl4pPr marL="1028700" indent="0">
              <a:buNone/>
              <a:defRPr sz="3200" b="1">
                <a:solidFill>
                  <a:schemeClr val="bg1"/>
                </a:solidFill>
              </a:defRPr>
            </a:lvl4pPr>
            <a:lvl5pPr marL="1371600" indent="0">
              <a:buNone/>
              <a:defRPr sz="3200"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5308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1 Dark">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25400" y="117290"/>
            <a:ext cx="9118600" cy="502621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4" name="Picture 3" descr="A picture containing background pattern&#10;&#10;Description automatically generated">
            <a:extLst>
              <a:ext uri="{FF2B5EF4-FFF2-40B4-BE49-F238E27FC236}">
                <a16:creationId xmlns:a16="http://schemas.microsoft.com/office/drawing/2014/main" id="{D21FBF0D-2239-B54A-8039-6F07CE526CF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722097" y="0"/>
            <a:ext cx="3421903" cy="5143500"/>
          </a:xfrm>
          <a:prstGeom prst="rect">
            <a:avLst/>
          </a:prstGeom>
        </p:spPr>
      </p:pic>
      <p:sp>
        <p:nvSpPr>
          <p:cNvPr id="23" name="TextBox 22">
            <a:extLst>
              <a:ext uri="{FF2B5EF4-FFF2-40B4-BE49-F238E27FC236}">
                <a16:creationId xmlns:a16="http://schemas.microsoft.com/office/drawing/2014/main" id="{4C5CB1EC-605B-5445-8767-22090006E0AC}"/>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n-US" dirty="0"/>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5"/>
            <a:ext cx="4705616" cy="3383280"/>
          </a:xfrm>
          <a:prstGeom prst="rect">
            <a:avLst/>
          </a:prstGeom>
        </p:spPr>
        <p:txBody>
          <a:bodyPr vert="horz" lIns="91440" tIns="45720" rIns="91440" bIns="45720" rtlCol="0">
            <a:noAutofit/>
          </a:bodyPr>
          <a:lstStyle>
            <a:lvl1pPr>
              <a:defRPr sz="1600" b="0" i="0"/>
            </a:lvl1pPr>
            <a:lvl2pPr>
              <a:defRPr sz="1400" b="0" i="0"/>
            </a:lvl2pPr>
            <a:lvl3pPr>
              <a:defRPr sz="1200" b="0" i="0"/>
            </a:lvl3pPr>
            <a:lvl4pPr>
              <a:defRPr sz="1100" b="0" i="0"/>
            </a:lvl4pPr>
            <a:lvl5pPr>
              <a:defRPr sz="105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Box 25">
            <a:extLst>
              <a:ext uri="{FF2B5EF4-FFF2-40B4-BE49-F238E27FC236}">
                <a16:creationId xmlns:a16="http://schemas.microsoft.com/office/drawing/2014/main" id="{CAD58A1E-8F1D-AB4F-8E17-CD1EF9A44D1D}"/>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4076545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1 Ligh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5D95B47-8A9C-B845-B971-6178BF79E577}"/>
              </a:ext>
            </a:extLst>
          </p:cNvPr>
          <p:cNvSpPr/>
          <p:nvPr userDrawn="1"/>
        </p:nvSpPr>
        <p:spPr>
          <a:xfrm>
            <a:off x="128360" y="4539066"/>
            <a:ext cx="6127789" cy="604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solidFill>
                  <a:schemeClr val="accent2"/>
                </a:solidFill>
              </a:defRPr>
            </a:lvl1pPr>
          </a:lstStyle>
          <a:p>
            <a:r>
              <a:rPr lang="en-US" dirty="0"/>
              <a:t>Click to edit Master title style</a:t>
            </a:r>
          </a:p>
        </p:txBody>
      </p:sp>
      <p:pic>
        <p:nvPicPr>
          <p:cNvPr id="9" name="Picture 8" descr="A picture containing background pattern&#10;&#10;Description automatically generated">
            <a:extLst>
              <a:ext uri="{FF2B5EF4-FFF2-40B4-BE49-F238E27FC236}">
                <a16:creationId xmlns:a16="http://schemas.microsoft.com/office/drawing/2014/main" id="{D234D643-373D-6847-BA5C-790D0D93B4B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722097" y="0"/>
            <a:ext cx="3421903" cy="5143500"/>
          </a:xfrm>
          <a:prstGeom prst="rect">
            <a:avLst/>
          </a:prstGeom>
        </p:spPr>
      </p:pic>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5"/>
            <a:ext cx="4705616" cy="3383280"/>
          </a:xfrm>
          <a:prstGeom prst="rect">
            <a:avLst/>
          </a:prstGeom>
        </p:spPr>
        <p:txBody>
          <a:bodyPr vert="horz" lIns="91440" tIns="45720" rIns="91440" bIns="45720" rtlCol="0">
            <a:noAutofit/>
          </a:bodyPr>
          <a:lstStyle>
            <a:lvl1pPr>
              <a:defRPr sz="1600" b="0" i="0">
                <a:solidFill>
                  <a:schemeClr val="tx2"/>
                </a:solidFill>
              </a:defRPr>
            </a:lvl1pPr>
            <a:lvl2pPr>
              <a:defRPr sz="1400" b="0" i="0">
                <a:solidFill>
                  <a:schemeClr val="tx2"/>
                </a:solidFill>
              </a:defRPr>
            </a:lvl2pPr>
            <a:lvl3pPr>
              <a:defRPr sz="1200" b="0" i="0">
                <a:solidFill>
                  <a:schemeClr val="tx2"/>
                </a:solidFill>
              </a:defRPr>
            </a:lvl3pPr>
            <a:lvl4pPr>
              <a:defRPr sz="1100" b="0" i="0">
                <a:solidFill>
                  <a:schemeClr val="tx2"/>
                </a:solidFill>
              </a:defRPr>
            </a:lvl4pPr>
            <a:lvl5pPr>
              <a:defRPr sz="1050" b="0" i="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Box 25">
            <a:extLst>
              <a:ext uri="{FF2B5EF4-FFF2-40B4-BE49-F238E27FC236}">
                <a16:creationId xmlns:a16="http://schemas.microsoft.com/office/drawing/2014/main" id="{CAD58A1E-8F1D-AB4F-8E17-CD1EF9A44D1D}"/>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1" name="Picture 10">
            <a:extLst>
              <a:ext uri="{FF2B5EF4-FFF2-40B4-BE49-F238E27FC236}">
                <a16:creationId xmlns:a16="http://schemas.microsoft.com/office/drawing/2014/main" id="{40F7167F-D79D-ED4F-9158-F5F2865862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12" name="TextBox 11">
            <a:extLst>
              <a:ext uri="{FF2B5EF4-FFF2-40B4-BE49-F238E27FC236}">
                <a16:creationId xmlns:a16="http://schemas.microsoft.com/office/drawing/2014/main" id="{03086550-931F-4C46-B3A7-4BEE69DBED4F}"/>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129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2 Dark">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58033-34CB-6440-8A94-044199897F1A}"/>
              </a:ext>
            </a:extLst>
          </p:cNvPr>
          <p:cNvSpPr/>
          <p:nvPr userDrawn="1"/>
        </p:nvSpPr>
        <p:spPr>
          <a:xfrm>
            <a:off x="25400" y="117290"/>
            <a:ext cx="9118600" cy="502621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 name="Picture 2" descr="A group of people sitting at a table looking at a paper&#10;&#10;Description automatically generated with low confidence">
            <a:extLst>
              <a:ext uri="{FF2B5EF4-FFF2-40B4-BE49-F238E27FC236}">
                <a16:creationId xmlns:a16="http://schemas.microsoft.com/office/drawing/2014/main" id="{AEE611E1-A6C3-6749-840E-0ACC4F64DA97}"/>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722097" y="0"/>
            <a:ext cx="3421903" cy="51435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n-US" dirty="0"/>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5"/>
            <a:ext cx="4705616" cy="3383280"/>
          </a:xfrm>
          <a:prstGeom prst="rect">
            <a:avLst/>
          </a:prstGeom>
        </p:spPr>
        <p:txBody>
          <a:bodyPr vert="horz" lIns="91440" tIns="45720" rIns="91440" bIns="45720" rtlCol="0">
            <a:noAutofit/>
          </a:bodyPr>
          <a:lstStyle>
            <a:lvl1pPr marL="171450" marR="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sz="1600" b="0" i="0"/>
            </a:lvl1pPr>
            <a:lvl2pPr marL="5143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400" b="0" i="0"/>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400" b="0" i="0"/>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200" b="0" i="0"/>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200" b="0" i="0"/>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Regular"/>
                <a:ea typeface="Verdana" charset="0"/>
                <a:cs typeface="Verdana" charset="0"/>
              </a:rPr>
              <a:t>Click to edit Master text styles</a:t>
            </a:r>
          </a:p>
          <a:p>
            <a:pPr marL="514350" marR="0" lvl="1"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Regular"/>
                <a:ea typeface="Verdana" charset="0"/>
                <a:cs typeface="Verdana" charset="0"/>
              </a:rPr>
              <a:t>Second level</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FFFFFF"/>
                </a:solidFill>
                <a:effectLst/>
                <a:uLnTx/>
                <a:uFillTx/>
                <a:latin typeface="Arial Regular"/>
                <a:ea typeface="Verdana" charset="0"/>
                <a:cs typeface="Verdana" charset="0"/>
              </a:rPr>
              <a:t>Third level</a:t>
            </a:r>
          </a:p>
          <a:p>
            <a:pPr marL="1200150" marR="0" lvl="3"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FFFF"/>
                </a:solidFill>
                <a:effectLst/>
                <a:uLnTx/>
                <a:uFillTx/>
                <a:latin typeface="Arial Regular"/>
                <a:ea typeface="Verdana" charset="0"/>
                <a:cs typeface="Verdana" charset="0"/>
              </a:rPr>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FFFF"/>
                </a:solidFill>
                <a:effectLst/>
                <a:uLnTx/>
                <a:uFillTx/>
                <a:latin typeface="Arial Regular"/>
                <a:ea typeface="Verdana" charset="0"/>
                <a:cs typeface="Verdana" charset="0"/>
              </a:rPr>
              <a:t>Fifth level</a:t>
            </a:r>
          </a:p>
        </p:txBody>
      </p:sp>
      <p:sp>
        <p:nvSpPr>
          <p:cNvPr id="9" name="TextBox 8">
            <a:extLst>
              <a:ext uri="{FF2B5EF4-FFF2-40B4-BE49-F238E27FC236}">
                <a16:creationId xmlns:a16="http://schemas.microsoft.com/office/drawing/2014/main" id="{AE117D36-4127-304E-A4D1-BB0E66BEB1CF}"/>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1E4433D-E6A8-BF43-A4EF-2C6A2FD1E034}"/>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35339238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2 Ligh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485053C-B67D-6448-B936-1E9F48CEBF4E}"/>
              </a:ext>
            </a:extLst>
          </p:cNvPr>
          <p:cNvSpPr/>
          <p:nvPr userDrawn="1"/>
        </p:nvSpPr>
        <p:spPr>
          <a:xfrm>
            <a:off x="128360" y="4539066"/>
            <a:ext cx="6127789" cy="604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9" name="Picture 8" descr="A group of people sitting at a table looking at a paper&#10;&#10;Description automatically generated with low confidence">
            <a:extLst>
              <a:ext uri="{FF2B5EF4-FFF2-40B4-BE49-F238E27FC236}">
                <a16:creationId xmlns:a16="http://schemas.microsoft.com/office/drawing/2014/main" id="{6018268F-F2E9-3347-9439-819B4AABF82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723425" y="0"/>
            <a:ext cx="3420575" cy="5141504"/>
          </a:xfrm>
          <a:prstGeom prst="rect">
            <a:avLst/>
          </a:prstGeom>
        </p:spPr>
      </p:pic>
      <p:pic>
        <p:nvPicPr>
          <p:cNvPr id="12" name="Picture 11">
            <a:extLst>
              <a:ext uri="{FF2B5EF4-FFF2-40B4-BE49-F238E27FC236}">
                <a16:creationId xmlns:a16="http://schemas.microsoft.com/office/drawing/2014/main" id="{F3B688E1-81B3-E44D-AF49-32CEF73E19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10" name="TextBox 9">
            <a:extLst>
              <a:ext uri="{FF2B5EF4-FFF2-40B4-BE49-F238E27FC236}">
                <a16:creationId xmlns:a16="http://schemas.microsoft.com/office/drawing/2014/main" id="{A1E4433D-E6A8-BF43-A4EF-2C6A2FD1E034}"/>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13" name="Title Placeholder 1">
            <a:extLst>
              <a:ext uri="{FF2B5EF4-FFF2-40B4-BE49-F238E27FC236}">
                <a16:creationId xmlns:a16="http://schemas.microsoft.com/office/drawing/2014/main" id="{82C00AFC-9BB0-7E43-A790-B1159ED10449}"/>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solidFill>
                  <a:schemeClr val="accent2"/>
                </a:solidFill>
              </a:defRPr>
            </a:lvl1pPr>
          </a:lstStyle>
          <a:p>
            <a:r>
              <a:rPr lang="en-US" dirty="0"/>
              <a:t>Click to edit Master title style</a:t>
            </a:r>
          </a:p>
        </p:txBody>
      </p:sp>
      <p:sp>
        <p:nvSpPr>
          <p:cNvPr id="14" name="Text Placeholder 2">
            <a:extLst>
              <a:ext uri="{FF2B5EF4-FFF2-40B4-BE49-F238E27FC236}">
                <a16:creationId xmlns:a16="http://schemas.microsoft.com/office/drawing/2014/main" id="{AC45091A-C143-E148-91A5-EE4060F3A320}"/>
              </a:ext>
            </a:extLst>
          </p:cNvPr>
          <p:cNvSpPr>
            <a:spLocks noGrp="1"/>
          </p:cNvSpPr>
          <p:nvPr>
            <p:ph idx="1"/>
          </p:nvPr>
        </p:nvSpPr>
        <p:spPr>
          <a:xfrm>
            <a:off x="230067" y="986155"/>
            <a:ext cx="4705616" cy="3383280"/>
          </a:xfrm>
          <a:prstGeom prst="rect">
            <a:avLst/>
          </a:prstGeom>
        </p:spPr>
        <p:txBody>
          <a:bodyPr vert="horz" lIns="91440" tIns="45720" rIns="91440" bIns="45720" rtlCol="0">
            <a:noAutofit/>
          </a:bodyPr>
          <a:lstStyle>
            <a:lvl1pPr>
              <a:defRPr sz="1600" b="0" i="0">
                <a:solidFill>
                  <a:schemeClr val="tx2"/>
                </a:solidFill>
              </a:defRPr>
            </a:lvl1pPr>
            <a:lvl2pPr>
              <a:defRPr b="0" i="0">
                <a:solidFill>
                  <a:schemeClr val="tx2"/>
                </a:solidFill>
              </a:defRPr>
            </a:lvl2pPr>
            <a:lvl3pPr>
              <a:defRPr b="0" i="0">
                <a:solidFill>
                  <a:schemeClr val="tx2"/>
                </a:solidFill>
              </a:defRPr>
            </a:lvl3pPr>
            <a:lvl4pPr>
              <a:defRPr b="0" i="0">
                <a:solidFill>
                  <a:schemeClr val="tx2"/>
                </a:solidFill>
              </a:defRPr>
            </a:lvl4pPr>
            <a:lvl5pPr>
              <a:defRPr b="0" i="0">
                <a:solidFill>
                  <a:schemeClr val="tx2"/>
                </a:solidFill>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6ED6A637-11F8-7F45-96AA-4AEA94BF28CC}"/>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8146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3 Dark">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1"/>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4" name="Picture 3" descr="A picture containing person&#10;&#10;Description automatically generated">
            <a:extLst>
              <a:ext uri="{FF2B5EF4-FFF2-40B4-BE49-F238E27FC236}">
                <a16:creationId xmlns:a16="http://schemas.microsoft.com/office/drawing/2014/main" id="{C26F91EA-1214-2349-98CC-075D0788250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722097" y="0"/>
            <a:ext cx="3421903" cy="51435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n-US" dirty="0"/>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5"/>
            <a:ext cx="4705616" cy="3383280"/>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0434A34D-B069-9045-B30B-3E5649C47B74}"/>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1E96D32-F7EB-8F4E-83E2-4DBDD672966E}"/>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12502037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3 Ligh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102F57D-2381-DD40-B95E-8C0B19530B62}"/>
              </a:ext>
            </a:extLst>
          </p:cNvPr>
          <p:cNvSpPr/>
          <p:nvPr userDrawn="1"/>
        </p:nvSpPr>
        <p:spPr>
          <a:xfrm>
            <a:off x="128360" y="4539066"/>
            <a:ext cx="6127789" cy="604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9" name="Picture 8" descr="A picture containing person&#10;&#10;Description automatically generated">
            <a:extLst>
              <a:ext uri="{FF2B5EF4-FFF2-40B4-BE49-F238E27FC236}">
                <a16:creationId xmlns:a16="http://schemas.microsoft.com/office/drawing/2014/main" id="{8C7A7430-597A-614A-BD8E-F2F4F68546D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22097" y="0"/>
            <a:ext cx="3421903" cy="5143500"/>
          </a:xfrm>
          <a:prstGeom prst="rect">
            <a:avLst/>
          </a:prstGeom>
        </p:spPr>
      </p:pic>
      <p:sp>
        <p:nvSpPr>
          <p:cNvPr id="10" name="TextBox 9">
            <a:extLst>
              <a:ext uri="{FF2B5EF4-FFF2-40B4-BE49-F238E27FC236}">
                <a16:creationId xmlns:a16="http://schemas.microsoft.com/office/drawing/2014/main" id="{21E96D32-F7EB-8F4E-83E2-4DBDD672966E}"/>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2" name="Picture 11">
            <a:extLst>
              <a:ext uri="{FF2B5EF4-FFF2-40B4-BE49-F238E27FC236}">
                <a16:creationId xmlns:a16="http://schemas.microsoft.com/office/drawing/2014/main" id="{56D490A5-BB70-0E41-82FF-BC48224C97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solidFill>
                  <a:schemeClr val="accent2"/>
                </a:solidFill>
              </a:defRPr>
            </a:lvl1pPr>
          </a:lstStyle>
          <a:p>
            <a:r>
              <a:rPr lang="en-US" dirty="0"/>
              <a:t>Click to edit Master title style</a:t>
            </a:r>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230067" y="986155"/>
            <a:ext cx="4705616" cy="3383280"/>
          </a:xfrm>
          <a:prstGeom prst="rect">
            <a:avLst/>
          </a:prstGeom>
        </p:spPr>
        <p:txBody>
          <a:bodyPr vert="horz" lIns="91440" tIns="45720" rIns="91440" bIns="45720" rtlCol="0">
            <a:noAutofit/>
          </a:bodyPr>
          <a:lstStyle>
            <a:lvl1pPr>
              <a:defRPr sz="1600" b="0" i="0">
                <a:solidFill>
                  <a:schemeClr val="tx2"/>
                </a:solidFill>
              </a:defRPr>
            </a:lvl1pPr>
            <a:lvl2pPr>
              <a:defRPr b="0" i="0">
                <a:solidFill>
                  <a:schemeClr val="tx2"/>
                </a:solidFill>
              </a:defRPr>
            </a:lvl2pPr>
            <a:lvl3pPr>
              <a:defRPr b="0" i="0">
                <a:solidFill>
                  <a:schemeClr val="tx2"/>
                </a:solidFill>
              </a:defRPr>
            </a:lvl3pPr>
            <a:lvl4pPr>
              <a:defRPr b="0" i="0">
                <a:solidFill>
                  <a:schemeClr val="tx2"/>
                </a:solidFill>
              </a:defRPr>
            </a:lvl4pPr>
            <a:lvl5pPr>
              <a:defRPr b="0" i="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84332813-F96B-2B40-9AD1-9D05620E35E3}"/>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557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4 Dark">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1"/>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6" name="Picture 5" descr="A picture containing person, purple&#10;&#10;Description automatically generated">
            <a:extLst>
              <a:ext uri="{FF2B5EF4-FFF2-40B4-BE49-F238E27FC236}">
                <a16:creationId xmlns:a16="http://schemas.microsoft.com/office/drawing/2014/main" id="{B0D1DFF5-D1E2-9A43-89BD-D23498C64DE5}"/>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722379" y="0"/>
            <a:ext cx="3421903" cy="51435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n-US" dirty="0"/>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5"/>
            <a:ext cx="4705616" cy="3383280"/>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0434A34D-B069-9045-B30B-3E5649C47B74}"/>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1E96D32-F7EB-8F4E-83E2-4DBDD672966E}"/>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219979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6" name="Picture 5" descr="A person sitting at a desk&#10;&#10;Description automatically generated with low confidence">
            <a:extLst>
              <a:ext uri="{FF2B5EF4-FFF2-40B4-BE49-F238E27FC236}">
                <a16:creationId xmlns:a16="http://schemas.microsoft.com/office/drawing/2014/main" id="{9EF4D63C-01A1-7C44-A726-F151072EE8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9156"/>
            <a:ext cx="9144000" cy="5220340"/>
          </a:xfrm>
          <a:prstGeom prst="rect">
            <a:avLst/>
          </a:prstGeom>
        </p:spPr>
      </p:pic>
      <p:sp>
        <p:nvSpPr>
          <p:cNvPr id="9" name="TextBox 8">
            <a:extLst>
              <a:ext uri="{FF2B5EF4-FFF2-40B4-BE49-F238E27FC236}">
                <a16:creationId xmlns:a16="http://schemas.microsoft.com/office/drawing/2014/main" id="{E210B6FF-FB14-7544-A0E9-04937CA81D09}"/>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B41B08B-A3D2-B74A-994A-9E91E74F5682}"/>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9" name="Picture 18">
            <a:extLst>
              <a:ext uri="{FF2B5EF4-FFF2-40B4-BE49-F238E27FC236}">
                <a16:creationId xmlns:a16="http://schemas.microsoft.com/office/drawing/2014/main" id="{AA3C5C07-6ACF-C84D-9402-59E414DC852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2" y="169283"/>
            <a:ext cx="1629705" cy="838557"/>
          </a:xfrm>
          <a:prstGeom prst="rect">
            <a:avLst/>
          </a:prstGeom>
        </p:spPr>
      </p:pic>
      <p:sp>
        <p:nvSpPr>
          <p:cNvPr id="20" name="Title 1">
            <a:extLst>
              <a:ext uri="{FF2B5EF4-FFF2-40B4-BE49-F238E27FC236}">
                <a16:creationId xmlns:a16="http://schemas.microsoft.com/office/drawing/2014/main" id="{04652F76-5FAA-B943-8E9A-7AC64DFBBDAE}"/>
              </a:ext>
            </a:extLst>
          </p:cNvPr>
          <p:cNvSpPr>
            <a:spLocks noGrp="1"/>
          </p:cNvSpPr>
          <p:nvPr>
            <p:ph type="ctrTitle"/>
          </p:nvPr>
        </p:nvSpPr>
        <p:spPr>
          <a:xfrm>
            <a:off x="471752" y="3804742"/>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22" name="Subtitle 2">
            <a:extLst>
              <a:ext uri="{FF2B5EF4-FFF2-40B4-BE49-F238E27FC236}">
                <a16:creationId xmlns:a16="http://schemas.microsoft.com/office/drawing/2014/main" id="{9E24BD3B-24A8-EA40-9A69-63469C275244}"/>
              </a:ext>
            </a:extLst>
          </p:cNvPr>
          <p:cNvSpPr>
            <a:spLocks noGrp="1"/>
          </p:cNvSpPr>
          <p:nvPr>
            <p:ph type="subTitle" idx="1"/>
          </p:nvPr>
        </p:nvSpPr>
        <p:spPr>
          <a:xfrm>
            <a:off x="493307" y="4509620"/>
            <a:ext cx="8562138" cy="536622"/>
          </a:xfrm>
          <a:prstGeom prst="rect">
            <a:avLst/>
          </a:prstGeom>
        </p:spPr>
        <p:txBody>
          <a:bodyPr>
            <a:noAutofit/>
          </a:bodyPr>
          <a:lstStyle>
            <a:lvl1pPr marL="0" indent="0" algn="l">
              <a:buNone/>
              <a:defRPr sz="20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7107513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4 Ligh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6ABB11-A2E7-F84C-8511-5CEA03552523}"/>
              </a:ext>
            </a:extLst>
          </p:cNvPr>
          <p:cNvSpPr/>
          <p:nvPr userDrawn="1"/>
        </p:nvSpPr>
        <p:spPr>
          <a:xfrm>
            <a:off x="128360" y="4539066"/>
            <a:ext cx="6127789" cy="604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10" name="Picture 9" descr="A picture containing person, purple&#10;&#10;Description automatically generated">
            <a:extLst>
              <a:ext uri="{FF2B5EF4-FFF2-40B4-BE49-F238E27FC236}">
                <a16:creationId xmlns:a16="http://schemas.microsoft.com/office/drawing/2014/main" id="{7431D848-C1AA-5244-BC2A-3B9F5DB1E8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22379" y="0"/>
            <a:ext cx="3421903" cy="5143500"/>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solidFill>
                  <a:schemeClr val="accent2"/>
                </a:solidFill>
              </a:defRPr>
            </a:lvl1pPr>
          </a:lstStyle>
          <a:p>
            <a:r>
              <a:rPr lang="en-US" dirty="0"/>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5"/>
            <a:ext cx="4705616" cy="3383280"/>
          </a:xfrm>
          <a:prstGeom prst="rect">
            <a:avLst/>
          </a:prstGeom>
        </p:spPr>
        <p:txBody>
          <a:bodyPr vert="horz" lIns="91440" tIns="45720" rIns="91440" bIns="45720" rtlCol="0">
            <a:noAutofit/>
          </a:bodyPr>
          <a:lstStyle>
            <a:lvl1pPr>
              <a:defRPr sz="1600" b="0" i="0">
                <a:solidFill>
                  <a:schemeClr val="tx2"/>
                </a:solidFill>
              </a:defRPr>
            </a:lvl1pPr>
            <a:lvl2pPr>
              <a:defRPr b="0" i="0">
                <a:solidFill>
                  <a:schemeClr val="tx2"/>
                </a:solidFill>
              </a:defRPr>
            </a:lvl2pPr>
            <a:lvl3pPr>
              <a:defRPr b="0" i="0">
                <a:solidFill>
                  <a:schemeClr val="tx2"/>
                </a:solidFill>
              </a:defRPr>
            </a:lvl3pPr>
            <a:lvl4pPr>
              <a:defRPr b="0" i="0">
                <a:solidFill>
                  <a:schemeClr val="tx2"/>
                </a:solidFill>
              </a:defRPr>
            </a:lvl4pPr>
            <a:lvl5pPr>
              <a:defRPr b="0" i="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Box 25">
            <a:extLst>
              <a:ext uri="{FF2B5EF4-FFF2-40B4-BE49-F238E27FC236}">
                <a16:creationId xmlns:a16="http://schemas.microsoft.com/office/drawing/2014/main" id="{CAD58A1E-8F1D-AB4F-8E17-CD1EF9A44D1D}"/>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1" name="Picture 10">
            <a:extLst>
              <a:ext uri="{FF2B5EF4-FFF2-40B4-BE49-F238E27FC236}">
                <a16:creationId xmlns:a16="http://schemas.microsoft.com/office/drawing/2014/main" id="{40F7167F-D79D-ED4F-9158-F5F2865862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12" name="TextBox 11">
            <a:extLst>
              <a:ext uri="{FF2B5EF4-FFF2-40B4-BE49-F238E27FC236}">
                <a16:creationId xmlns:a16="http://schemas.microsoft.com/office/drawing/2014/main" id="{03086550-931F-4C46-B3A7-4BEE69DBED4F}"/>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7374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5 Dark">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58033-34CB-6440-8A94-044199897F1A}"/>
              </a:ext>
            </a:extLst>
          </p:cNvPr>
          <p:cNvSpPr/>
          <p:nvPr userDrawn="1"/>
        </p:nvSpPr>
        <p:spPr>
          <a:xfrm>
            <a:off x="25400" y="117290"/>
            <a:ext cx="9118600" cy="502621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4" name="Picture 3" descr="A picture containing person, purple, dark&#10;&#10;Description automatically generated">
            <a:extLst>
              <a:ext uri="{FF2B5EF4-FFF2-40B4-BE49-F238E27FC236}">
                <a16:creationId xmlns:a16="http://schemas.microsoft.com/office/drawing/2014/main" id="{5C687A1B-8EFE-434A-9C04-289B000266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06729" y="0"/>
            <a:ext cx="3421903" cy="51435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n-US" dirty="0"/>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5"/>
            <a:ext cx="4705616" cy="3383280"/>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AE117D36-4127-304E-A4D1-BB0E66BEB1CF}"/>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1E4433D-E6A8-BF43-A4EF-2C6A2FD1E034}"/>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33714153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5 Light">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0078AE-BCA6-A94F-8E3D-53FAA838444C}"/>
              </a:ext>
            </a:extLst>
          </p:cNvPr>
          <p:cNvSpPr/>
          <p:nvPr userDrawn="1"/>
        </p:nvSpPr>
        <p:spPr>
          <a:xfrm>
            <a:off x="128360" y="4539066"/>
            <a:ext cx="6127789" cy="604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16" name="Picture 15" descr="A picture containing person, purple, dark&#10;&#10;Description automatically generated">
            <a:extLst>
              <a:ext uri="{FF2B5EF4-FFF2-40B4-BE49-F238E27FC236}">
                <a16:creationId xmlns:a16="http://schemas.microsoft.com/office/drawing/2014/main" id="{EDB885F5-BDFE-9241-801D-B9A3D2BCAA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06729" y="0"/>
            <a:ext cx="3421903" cy="5143500"/>
          </a:xfrm>
          <a:prstGeom prst="rect">
            <a:avLst/>
          </a:prstGeom>
        </p:spPr>
      </p:pic>
      <p:pic>
        <p:nvPicPr>
          <p:cNvPr id="12" name="Picture 11">
            <a:extLst>
              <a:ext uri="{FF2B5EF4-FFF2-40B4-BE49-F238E27FC236}">
                <a16:creationId xmlns:a16="http://schemas.microsoft.com/office/drawing/2014/main" id="{F3B688E1-81B3-E44D-AF49-32CEF73E19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10" name="TextBox 9">
            <a:extLst>
              <a:ext uri="{FF2B5EF4-FFF2-40B4-BE49-F238E27FC236}">
                <a16:creationId xmlns:a16="http://schemas.microsoft.com/office/drawing/2014/main" id="{A1E4433D-E6A8-BF43-A4EF-2C6A2FD1E034}"/>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13" name="Title Placeholder 1">
            <a:extLst>
              <a:ext uri="{FF2B5EF4-FFF2-40B4-BE49-F238E27FC236}">
                <a16:creationId xmlns:a16="http://schemas.microsoft.com/office/drawing/2014/main" id="{82C00AFC-9BB0-7E43-A790-B1159ED10449}"/>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solidFill>
                  <a:srgbClr val="726963"/>
                </a:solidFill>
              </a:defRPr>
            </a:lvl1pPr>
          </a:lstStyle>
          <a:p>
            <a:r>
              <a:rPr lang="en-US" dirty="0"/>
              <a:t>Click to edit Master title style</a:t>
            </a:r>
          </a:p>
        </p:txBody>
      </p:sp>
      <p:sp>
        <p:nvSpPr>
          <p:cNvPr id="14" name="Text Placeholder 2">
            <a:extLst>
              <a:ext uri="{FF2B5EF4-FFF2-40B4-BE49-F238E27FC236}">
                <a16:creationId xmlns:a16="http://schemas.microsoft.com/office/drawing/2014/main" id="{AC45091A-C143-E148-91A5-EE4060F3A320}"/>
              </a:ext>
            </a:extLst>
          </p:cNvPr>
          <p:cNvSpPr>
            <a:spLocks noGrp="1"/>
          </p:cNvSpPr>
          <p:nvPr>
            <p:ph idx="1"/>
          </p:nvPr>
        </p:nvSpPr>
        <p:spPr>
          <a:xfrm>
            <a:off x="230067" y="986155"/>
            <a:ext cx="4705616" cy="3383280"/>
          </a:xfrm>
          <a:prstGeom prst="rect">
            <a:avLst/>
          </a:prstGeom>
        </p:spPr>
        <p:txBody>
          <a:bodyPr vert="horz" lIns="91440" tIns="45720" rIns="91440" bIns="45720" rtlCol="0">
            <a:no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6ED6A637-11F8-7F45-96AA-4AEA94BF28CC}"/>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9148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Header 1 Dark">
    <p:bg>
      <p:bgPr>
        <a:solidFill>
          <a:schemeClr val="tx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242237" y="1660762"/>
            <a:ext cx="8689890" cy="682400"/>
          </a:xfrm>
          <a:prstGeom prst="rect">
            <a:avLst/>
          </a:prstGeom>
        </p:spPr>
        <p:txBody>
          <a:bodyPr vert="horz" lIns="91440" tIns="45720" rIns="91440" bIns="45720" rtlCol="0" anchor="ctr">
            <a:noAutofit/>
          </a:bodyPr>
          <a:lstStyle>
            <a:lvl1pPr>
              <a:defRPr b="0" i="0">
                <a:solidFill>
                  <a:schemeClr val="bg1"/>
                </a:solidFill>
              </a:defRPr>
            </a:lvl1pPr>
          </a:lstStyle>
          <a:p>
            <a:r>
              <a:rPr lang="en-US" dirty="0"/>
              <a:t>Click to edit Master title style</a:t>
            </a:r>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230066" y="2427088"/>
            <a:ext cx="8689890" cy="2116172"/>
          </a:xfrm>
          <a:prstGeom prst="rect">
            <a:avLst/>
          </a:prstGeom>
        </p:spPr>
        <p:txBody>
          <a:bodyPr vert="horz" lIns="91440" tIns="45720" rIns="91440" bIns="45720" rtlCol="0">
            <a:noAutofit/>
          </a:bodyPr>
          <a:lstStyle>
            <a:lvl1pPr>
              <a:defRPr sz="1600" b="0" i="0">
                <a:solidFill>
                  <a:schemeClr val="bg1"/>
                </a:solidFill>
              </a:defRPr>
            </a:lvl1pPr>
            <a:lvl2pPr>
              <a:defRPr b="0" i="0">
                <a:solidFill>
                  <a:schemeClr val="bg1"/>
                </a:solidFill>
              </a:defRPr>
            </a:lvl2pPr>
            <a:lvl3pPr>
              <a:defRPr b="0" i="0">
                <a:solidFill>
                  <a:schemeClr val="bg1"/>
                </a:solidFill>
              </a:defRPr>
            </a:lvl3pPr>
            <a:lvl4pPr>
              <a:defRPr b="0" i="0">
                <a:solidFill>
                  <a:schemeClr val="bg1"/>
                </a:solidFill>
              </a:defRPr>
            </a:lvl4pPr>
            <a:lvl5pP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8509569E-7030-2244-90A4-2EA791254EA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11865"/>
            <a:ext cx="9144000" cy="1541929"/>
          </a:xfrm>
          <a:prstGeom prst="rect">
            <a:avLst/>
          </a:prstGeom>
        </p:spPr>
      </p:pic>
    </p:spTree>
    <p:extLst>
      <p:ext uri="{BB962C8B-B14F-4D97-AF65-F5344CB8AC3E}">
        <p14:creationId xmlns:p14="http://schemas.microsoft.com/office/powerpoint/2010/main" val="34467598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Header 1 Ligh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CE10DE-CB83-DA4B-9BD2-FEFD032DC526}"/>
              </a:ext>
            </a:extLst>
          </p:cNvPr>
          <p:cNvSpPr/>
          <p:nvPr userDrawn="1"/>
        </p:nvSpPr>
        <p:spPr>
          <a:xfrm>
            <a:off x="0" y="4595436"/>
            <a:ext cx="9144000" cy="548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6D490A5-BB70-0E41-82FF-BC48224C97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242237" y="1660762"/>
            <a:ext cx="8689890" cy="682400"/>
          </a:xfrm>
          <a:prstGeom prst="rect">
            <a:avLst/>
          </a:prstGeom>
        </p:spPr>
        <p:txBody>
          <a:bodyPr vert="horz" lIns="91440" tIns="45720" rIns="91440" bIns="45720" rtlCol="0" anchor="ctr">
            <a:noAutofit/>
          </a:bodyPr>
          <a:lstStyle>
            <a:lvl1pPr>
              <a:defRPr b="0" i="0">
                <a:solidFill>
                  <a:schemeClr val="accent2"/>
                </a:solidFill>
              </a:defRPr>
            </a:lvl1pPr>
          </a:lstStyle>
          <a:p>
            <a:r>
              <a:rPr lang="en-US" dirty="0"/>
              <a:t>Click to edit Master title style</a:t>
            </a:r>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230066" y="2427088"/>
            <a:ext cx="8689890" cy="2116172"/>
          </a:xfrm>
          <a:prstGeom prst="rect">
            <a:avLst/>
          </a:prstGeom>
        </p:spPr>
        <p:txBody>
          <a:bodyPr vert="horz" lIns="91440" tIns="45720" rIns="91440" bIns="45720" rtlCol="0">
            <a:noAutofit/>
          </a:bodyPr>
          <a:lstStyle>
            <a:lvl1pPr>
              <a:defRPr sz="1600" b="0" i="0">
                <a:solidFill>
                  <a:schemeClr val="tx2"/>
                </a:solidFill>
              </a:defRPr>
            </a:lvl1pPr>
            <a:lvl2pPr>
              <a:defRPr b="0" i="0">
                <a:solidFill>
                  <a:schemeClr val="tx2"/>
                </a:solidFill>
              </a:defRPr>
            </a:lvl2pPr>
            <a:lvl3pPr>
              <a:defRPr b="0" i="0">
                <a:solidFill>
                  <a:schemeClr val="tx2"/>
                </a:solidFill>
              </a:defRPr>
            </a:lvl3pPr>
            <a:lvl4pPr>
              <a:defRPr b="0" i="0">
                <a:solidFill>
                  <a:schemeClr val="tx2"/>
                </a:solidFill>
              </a:defRPr>
            </a:lvl4pPr>
            <a:lvl5pPr>
              <a:defRPr b="0" i="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10CBC2C6-882D-9D46-9827-CE1AEC34A66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11865"/>
            <a:ext cx="9144000" cy="1541929"/>
          </a:xfrm>
          <a:prstGeom prst="rect">
            <a:avLst/>
          </a:prstGeom>
        </p:spPr>
      </p:pic>
      <p:sp>
        <p:nvSpPr>
          <p:cNvPr id="9" name="TextBox 8">
            <a:extLst>
              <a:ext uri="{FF2B5EF4-FFF2-40B4-BE49-F238E27FC236}">
                <a16:creationId xmlns:a16="http://schemas.microsoft.com/office/drawing/2014/main" id="{EF480260-5B3F-4FAE-8122-10E999613D3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chemeClr val="bg2">
                    <a:lumMod val="50000"/>
                  </a:schemeClr>
                </a:solidFill>
                <a:effectLst/>
                <a:latin typeface="Arial" panose="020B0604020202020204" pitchFamily="34" charset="0"/>
                <a:cs typeface="Arial" panose="020B0604020202020204" pitchFamily="34" charset="0"/>
              </a:rPr>
              <a:t>Insight Proprietary &amp; Confidential.</a:t>
            </a:r>
            <a:r>
              <a:rPr lang="en-US" sz="600" b="0" i="1" baseline="0" dirty="0">
                <a:solidFill>
                  <a:schemeClr val="bg2">
                    <a:lumMod val="50000"/>
                  </a:schemeClr>
                </a:solidFill>
                <a:effectLst/>
                <a:latin typeface="Arial" panose="020B0604020202020204" pitchFamily="34" charset="0"/>
                <a:cs typeface="Arial" panose="020B0604020202020204" pitchFamily="34" charset="0"/>
              </a:rPr>
              <a:t> Do Not Copy or Distribute. </a:t>
            </a:r>
            <a:r>
              <a:rPr lang="en-US" sz="600" b="0" i="1" kern="1200" dirty="0">
                <a:solidFill>
                  <a:schemeClr val="bg2">
                    <a:lumMod val="50000"/>
                  </a:schemeClr>
                </a:solidFill>
                <a:latin typeface="Arial" panose="020B0604020202020204" pitchFamily="34" charset="0"/>
                <a:ea typeface="+mn-ea"/>
                <a:cs typeface="Arial" panose="020B0604020202020204" pitchFamily="34" charset="0"/>
              </a:rPr>
              <a:t>© 2022 Insight Direct USA, Inc</a:t>
            </a:r>
            <a:r>
              <a:rPr lang="en-US" sz="600" b="0" i="1" baseline="0" dirty="0">
                <a:solidFill>
                  <a:schemeClr val="bg2">
                    <a:lumMod val="50000"/>
                  </a:schemeClr>
                </a:solidFill>
                <a:effectLst/>
                <a:latin typeface="Arial" panose="020B0604020202020204" pitchFamily="34" charset="0"/>
                <a:cs typeface="Arial" panose="020B0604020202020204" pitchFamily="34" charset="0"/>
              </a:rPr>
              <a:t>. All Rights Reserved.</a:t>
            </a:r>
            <a:endParaRPr lang="en-US" sz="600" b="0" i="1" dirty="0">
              <a:solidFill>
                <a:schemeClr val="bg2">
                  <a:lumMod val="50000"/>
                </a:schemeClr>
              </a:solidFill>
              <a:effectLst/>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71C92D4-1EAC-43A3-BBCB-3F14A06A022E}"/>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352D28"/>
                </a:solidFill>
                <a:latin typeface="Arial Regular"/>
                <a:cs typeface="Verdana"/>
              </a:rPr>
              <a:t>‹#›</a:t>
            </a:fld>
            <a:endParaRPr lang="en-US" sz="900" b="0" i="0" dirty="0" err="1">
              <a:solidFill>
                <a:srgbClr val="352D28"/>
              </a:solidFill>
              <a:latin typeface="Arial Regular"/>
              <a:cs typeface="Verdana"/>
            </a:endParaRPr>
          </a:p>
        </p:txBody>
      </p:sp>
    </p:spTree>
    <p:extLst>
      <p:ext uri="{BB962C8B-B14F-4D97-AF65-F5344CB8AC3E}">
        <p14:creationId xmlns:p14="http://schemas.microsoft.com/office/powerpoint/2010/main" val="28814967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Header 2 Dark">
    <p:bg>
      <p:bgPr>
        <a:solidFill>
          <a:schemeClr val="tx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242237" y="1660762"/>
            <a:ext cx="8689890" cy="682400"/>
          </a:xfrm>
          <a:prstGeom prst="rect">
            <a:avLst/>
          </a:prstGeom>
        </p:spPr>
        <p:txBody>
          <a:bodyPr vert="horz" lIns="91440" tIns="45720" rIns="91440" bIns="45720" rtlCol="0" anchor="ctr">
            <a:noAutofit/>
          </a:bodyPr>
          <a:lstStyle>
            <a:lvl1pPr>
              <a:defRPr b="0" i="0">
                <a:solidFill>
                  <a:schemeClr val="bg1"/>
                </a:solidFill>
              </a:defRPr>
            </a:lvl1pPr>
          </a:lstStyle>
          <a:p>
            <a:r>
              <a:rPr lang="en-US" dirty="0"/>
              <a:t>Click to edit Master title style</a:t>
            </a:r>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230066" y="2427088"/>
            <a:ext cx="8689890" cy="2116172"/>
          </a:xfrm>
          <a:prstGeom prst="rect">
            <a:avLst/>
          </a:prstGeom>
        </p:spPr>
        <p:txBody>
          <a:bodyPr vert="horz" lIns="91440" tIns="45720" rIns="91440" bIns="45720" rtlCol="0">
            <a:noAutofit/>
          </a:bodyPr>
          <a:lstStyle>
            <a:lvl1pPr>
              <a:defRPr sz="1600" b="0" i="0">
                <a:solidFill>
                  <a:schemeClr val="bg1"/>
                </a:solidFill>
              </a:defRPr>
            </a:lvl1pPr>
            <a:lvl2pPr>
              <a:defRPr b="0" i="0">
                <a:solidFill>
                  <a:schemeClr val="bg1"/>
                </a:solidFill>
              </a:defRPr>
            </a:lvl2pPr>
            <a:lvl3pPr>
              <a:defRPr b="0" i="0">
                <a:solidFill>
                  <a:schemeClr val="bg1"/>
                </a:solidFill>
              </a:defRPr>
            </a:lvl3pPr>
            <a:lvl4pPr>
              <a:defRPr b="0" i="0">
                <a:solidFill>
                  <a:schemeClr val="bg1"/>
                </a:solidFill>
              </a:defRPr>
            </a:lvl4pPr>
            <a:lvl5pP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picture containing person&#10;&#10;Description automatically generated">
            <a:extLst>
              <a:ext uri="{FF2B5EF4-FFF2-40B4-BE49-F238E27FC236}">
                <a16:creationId xmlns:a16="http://schemas.microsoft.com/office/drawing/2014/main" id="{21E64BFA-C585-B942-B6BB-DE591F448F4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336"/>
            <a:ext cx="9144000" cy="1541929"/>
          </a:xfrm>
          <a:prstGeom prst="rect">
            <a:avLst/>
          </a:prstGeom>
        </p:spPr>
      </p:pic>
    </p:spTree>
    <p:extLst>
      <p:ext uri="{BB962C8B-B14F-4D97-AF65-F5344CB8AC3E}">
        <p14:creationId xmlns:p14="http://schemas.microsoft.com/office/powerpoint/2010/main" val="225033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Header 2 Ligh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CE10DE-CB83-DA4B-9BD2-FEFD032DC526}"/>
              </a:ext>
            </a:extLst>
          </p:cNvPr>
          <p:cNvSpPr/>
          <p:nvPr userDrawn="1"/>
        </p:nvSpPr>
        <p:spPr>
          <a:xfrm>
            <a:off x="0" y="3822162"/>
            <a:ext cx="9144000" cy="132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6D490A5-BB70-0E41-82FF-BC48224C97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242237" y="1660762"/>
            <a:ext cx="8689890" cy="682400"/>
          </a:xfrm>
          <a:prstGeom prst="rect">
            <a:avLst/>
          </a:prstGeom>
        </p:spPr>
        <p:txBody>
          <a:bodyPr vert="horz" lIns="91440" tIns="45720" rIns="91440" bIns="45720" rtlCol="0" anchor="ctr">
            <a:noAutofit/>
          </a:bodyPr>
          <a:lstStyle>
            <a:lvl1pPr>
              <a:defRPr b="0" i="0">
                <a:solidFill>
                  <a:schemeClr val="accent2"/>
                </a:solidFill>
              </a:defRPr>
            </a:lvl1pPr>
          </a:lstStyle>
          <a:p>
            <a:r>
              <a:rPr lang="en-US" dirty="0"/>
              <a:t>Click to edit Master title style</a:t>
            </a:r>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230066" y="2427088"/>
            <a:ext cx="8689890" cy="2116172"/>
          </a:xfrm>
          <a:prstGeom prst="rect">
            <a:avLst/>
          </a:prstGeom>
        </p:spPr>
        <p:txBody>
          <a:bodyPr vert="horz" lIns="91440" tIns="45720" rIns="91440" bIns="45720" rtlCol="0">
            <a:noAutofit/>
          </a:bodyPr>
          <a:lstStyle>
            <a:lvl1pPr>
              <a:defRPr sz="1600" b="0" i="0">
                <a:solidFill>
                  <a:schemeClr val="tx2"/>
                </a:solidFill>
              </a:defRPr>
            </a:lvl1pPr>
            <a:lvl2pPr>
              <a:defRPr b="0" i="0">
                <a:solidFill>
                  <a:schemeClr val="tx2"/>
                </a:solidFill>
              </a:defRPr>
            </a:lvl2pPr>
            <a:lvl3pPr>
              <a:defRPr b="0" i="0">
                <a:solidFill>
                  <a:schemeClr val="tx2"/>
                </a:solidFill>
              </a:defRPr>
            </a:lvl3pPr>
            <a:lvl4pPr>
              <a:defRPr b="0" i="0">
                <a:solidFill>
                  <a:schemeClr val="tx2"/>
                </a:solidFill>
              </a:defRPr>
            </a:lvl4pPr>
            <a:lvl5pPr>
              <a:defRPr b="0" i="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picture containing person&#10;&#10;Description automatically generated">
            <a:extLst>
              <a:ext uri="{FF2B5EF4-FFF2-40B4-BE49-F238E27FC236}">
                <a16:creationId xmlns:a16="http://schemas.microsoft.com/office/drawing/2014/main" id="{21E64BFA-C585-B942-B6BB-DE591F448F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36"/>
            <a:ext cx="9144000" cy="1541929"/>
          </a:xfrm>
          <a:prstGeom prst="rect">
            <a:avLst/>
          </a:prstGeom>
        </p:spPr>
      </p:pic>
      <p:sp>
        <p:nvSpPr>
          <p:cNvPr id="9" name="TextBox 8">
            <a:extLst>
              <a:ext uri="{FF2B5EF4-FFF2-40B4-BE49-F238E27FC236}">
                <a16:creationId xmlns:a16="http://schemas.microsoft.com/office/drawing/2014/main" id="{63B38354-6413-44CD-A480-A33E57911E31}"/>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chemeClr val="bg2">
                    <a:lumMod val="50000"/>
                  </a:schemeClr>
                </a:solidFill>
                <a:effectLst/>
                <a:latin typeface="Arial" panose="020B0604020202020204" pitchFamily="34" charset="0"/>
                <a:cs typeface="Arial" panose="020B0604020202020204" pitchFamily="34" charset="0"/>
              </a:rPr>
              <a:t>Insight Proprietary &amp; Confidential.</a:t>
            </a:r>
            <a:r>
              <a:rPr lang="en-US" sz="600" b="0" i="1" baseline="0" dirty="0">
                <a:solidFill>
                  <a:schemeClr val="bg2">
                    <a:lumMod val="50000"/>
                  </a:schemeClr>
                </a:solidFill>
                <a:effectLst/>
                <a:latin typeface="Arial" panose="020B0604020202020204" pitchFamily="34" charset="0"/>
                <a:cs typeface="Arial" panose="020B0604020202020204" pitchFamily="34" charset="0"/>
              </a:rPr>
              <a:t> Do Not Copy or Distribute. </a:t>
            </a:r>
            <a:r>
              <a:rPr lang="en-US" sz="600" b="0" i="1" kern="1200" dirty="0">
                <a:solidFill>
                  <a:schemeClr val="bg2">
                    <a:lumMod val="50000"/>
                  </a:schemeClr>
                </a:solidFill>
                <a:latin typeface="Arial" panose="020B0604020202020204" pitchFamily="34" charset="0"/>
                <a:ea typeface="+mn-ea"/>
                <a:cs typeface="Arial" panose="020B0604020202020204" pitchFamily="34" charset="0"/>
              </a:rPr>
              <a:t>© 2022 Insight Direct USA, Inc</a:t>
            </a:r>
            <a:r>
              <a:rPr lang="en-US" sz="600" b="0" i="1" baseline="0" dirty="0">
                <a:solidFill>
                  <a:schemeClr val="bg2">
                    <a:lumMod val="50000"/>
                  </a:schemeClr>
                </a:solidFill>
                <a:effectLst/>
                <a:latin typeface="Arial" panose="020B0604020202020204" pitchFamily="34" charset="0"/>
                <a:cs typeface="Arial" panose="020B0604020202020204" pitchFamily="34" charset="0"/>
              </a:rPr>
              <a:t>. All Rights Reserved.</a:t>
            </a:r>
            <a:endParaRPr lang="en-US" sz="600" b="0" i="1" dirty="0">
              <a:solidFill>
                <a:schemeClr val="bg2">
                  <a:lumMod val="50000"/>
                </a:schemeClr>
              </a:solidFill>
              <a:effectLst/>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117AB3D-E8A6-40A8-BB1E-273A29F40B19}"/>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352D28"/>
                </a:solidFill>
                <a:latin typeface="Arial Regular"/>
                <a:cs typeface="Verdana"/>
              </a:rPr>
              <a:t>‹#›</a:t>
            </a:fld>
            <a:endParaRPr lang="en-US" sz="900" b="0" i="0" dirty="0" err="1">
              <a:solidFill>
                <a:srgbClr val="352D28"/>
              </a:solidFill>
              <a:latin typeface="Arial Regular"/>
              <a:cs typeface="Verdana"/>
            </a:endParaRPr>
          </a:p>
        </p:txBody>
      </p:sp>
    </p:spTree>
    <p:extLst>
      <p:ext uri="{BB962C8B-B14F-4D97-AF65-F5344CB8AC3E}">
        <p14:creationId xmlns:p14="http://schemas.microsoft.com/office/powerpoint/2010/main" val="1580288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Header 3 Dark">
    <p:bg>
      <p:bgPr>
        <a:solidFill>
          <a:schemeClr val="tx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242237" y="1660762"/>
            <a:ext cx="8689890" cy="682400"/>
          </a:xfrm>
          <a:prstGeom prst="rect">
            <a:avLst/>
          </a:prstGeom>
        </p:spPr>
        <p:txBody>
          <a:bodyPr vert="horz" lIns="91440" tIns="45720" rIns="91440" bIns="45720" rtlCol="0" anchor="ctr">
            <a:noAutofit/>
          </a:bodyPr>
          <a:lstStyle>
            <a:lvl1pPr>
              <a:defRPr b="0" i="0">
                <a:solidFill>
                  <a:schemeClr val="bg1"/>
                </a:solidFill>
              </a:defRPr>
            </a:lvl1pPr>
          </a:lstStyle>
          <a:p>
            <a:r>
              <a:rPr lang="en-US" dirty="0"/>
              <a:t>Click to edit Master title style</a:t>
            </a:r>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230066" y="2427088"/>
            <a:ext cx="8689890" cy="2116172"/>
          </a:xfrm>
          <a:prstGeom prst="rect">
            <a:avLst/>
          </a:prstGeom>
        </p:spPr>
        <p:txBody>
          <a:bodyPr vert="horz" lIns="91440" tIns="45720" rIns="91440" bIns="45720" rtlCol="0">
            <a:noAutofit/>
          </a:bodyPr>
          <a:lstStyle>
            <a:lvl1pPr>
              <a:defRPr sz="1600" b="0" i="0">
                <a:solidFill>
                  <a:schemeClr val="bg1"/>
                </a:solidFill>
              </a:defRPr>
            </a:lvl1pPr>
            <a:lvl2pPr>
              <a:defRPr b="0" i="0">
                <a:solidFill>
                  <a:schemeClr val="bg1"/>
                </a:solidFill>
              </a:defRPr>
            </a:lvl2pPr>
            <a:lvl3pPr>
              <a:defRPr b="0" i="0">
                <a:solidFill>
                  <a:schemeClr val="bg1"/>
                </a:solidFill>
              </a:defRPr>
            </a:lvl3pPr>
            <a:lvl4pPr>
              <a:defRPr b="0" i="0">
                <a:solidFill>
                  <a:schemeClr val="bg1"/>
                </a:solidFill>
              </a:defRPr>
            </a:lvl4pPr>
            <a:lvl5pP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picture containing text&#10;&#10;Description automatically generated">
            <a:extLst>
              <a:ext uri="{FF2B5EF4-FFF2-40B4-BE49-F238E27FC236}">
                <a16:creationId xmlns:a16="http://schemas.microsoft.com/office/drawing/2014/main" id="{0FAE8276-1C26-B643-AF8B-1150ED7CCC4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42"/>
            <a:ext cx="9144000" cy="1541929"/>
          </a:xfrm>
          <a:prstGeom prst="rect">
            <a:avLst/>
          </a:prstGeom>
        </p:spPr>
      </p:pic>
    </p:spTree>
    <p:extLst>
      <p:ext uri="{BB962C8B-B14F-4D97-AF65-F5344CB8AC3E}">
        <p14:creationId xmlns:p14="http://schemas.microsoft.com/office/powerpoint/2010/main" val="34205895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Header 3 Ligh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CE10DE-CB83-DA4B-9BD2-FEFD032DC526}"/>
              </a:ext>
            </a:extLst>
          </p:cNvPr>
          <p:cNvSpPr/>
          <p:nvPr userDrawn="1"/>
        </p:nvSpPr>
        <p:spPr>
          <a:xfrm>
            <a:off x="0" y="2612110"/>
            <a:ext cx="9144000" cy="2531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6D490A5-BB70-0E41-82FF-BC48224C97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242237" y="1660762"/>
            <a:ext cx="8689890" cy="682400"/>
          </a:xfrm>
          <a:prstGeom prst="rect">
            <a:avLst/>
          </a:prstGeom>
        </p:spPr>
        <p:txBody>
          <a:bodyPr vert="horz" lIns="91440" tIns="45720" rIns="91440" bIns="45720" rtlCol="0" anchor="ctr">
            <a:noAutofit/>
          </a:bodyPr>
          <a:lstStyle>
            <a:lvl1pPr>
              <a:defRPr b="0" i="0">
                <a:solidFill>
                  <a:schemeClr val="accent2"/>
                </a:solidFill>
              </a:defRPr>
            </a:lvl1pPr>
          </a:lstStyle>
          <a:p>
            <a:r>
              <a:rPr lang="en-US" dirty="0"/>
              <a:t>Click to edit Master title style</a:t>
            </a:r>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230066" y="2427088"/>
            <a:ext cx="8689890" cy="2116172"/>
          </a:xfrm>
          <a:prstGeom prst="rect">
            <a:avLst/>
          </a:prstGeom>
        </p:spPr>
        <p:txBody>
          <a:bodyPr vert="horz" lIns="91440" tIns="45720" rIns="91440" bIns="45720" rtlCol="0">
            <a:noAutofit/>
          </a:bodyPr>
          <a:lstStyle>
            <a:lvl1pPr>
              <a:defRPr sz="1600" b="0" i="0">
                <a:solidFill>
                  <a:schemeClr val="tx2"/>
                </a:solidFill>
              </a:defRPr>
            </a:lvl1pPr>
            <a:lvl2pPr>
              <a:defRPr b="0" i="0">
                <a:solidFill>
                  <a:schemeClr val="tx2"/>
                </a:solidFill>
              </a:defRPr>
            </a:lvl2pPr>
            <a:lvl3pPr>
              <a:defRPr b="0" i="0">
                <a:solidFill>
                  <a:schemeClr val="tx2"/>
                </a:solidFill>
              </a:defRPr>
            </a:lvl3pPr>
            <a:lvl4pPr>
              <a:defRPr b="0" i="0">
                <a:solidFill>
                  <a:schemeClr val="tx2"/>
                </a:solidFill>
              </a:defRPr>
            </a:lvl4pPr>
            <a:lvl5pPr>
              <a:defRPr b="0" i="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picture containing text&#10;&#10;Description automatically generated">
            <a:extLst>
              <a:ext uri="{FF2B5EF4-FFF2-40B4-BE49-F238E27FC236}">
                <a16:creationId xmlns:a16="http://schemas.microsoft.com/office/drawing/2014/main" id="{0FAE8276-1C26-B643-AF8B-1150ED7CCC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342"/>
            <a:ext cx="9144000" cy="1541929"/>
          </a:xfrm>
          <a:prstGeom prst="rect">
            <a:avLst/>
          </a:prstGeom>
        </p:spPr>
      </p:pic>
      <p:sp>
        <p:nvSpPr>
          <p:cNvPr id="9" name="TextBox 8">
            <a:extLst>
              <a:ext uri="{FF2B5EF4-FFF2-40B4-BE49-F238E27FC236}">
                <a16:creationId xmlns:a16="http://schemas.microsoft.com/office/drawing/2014/main" id="{9560B5F5-08ED-4FA0-ACE0-0D604693FB49}"/>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chemeClr val="bg2">
                    <a:lumMod val="50000"/>
                  </a:schemeClr>
                </a:solidFill>
                <a:effectLst/>
                <a:latin typeface="Arial" panose="020B0604020202020204" pitchFamily="34" charset="0"/>
                <a:cs typeface="Arial" panose="020B0604020202020204" pitchFamily="34" charset="0"/>
              </a:rPr>
              <a:t>Insight Proprietary &amp; Confidential.</a:t>
            </a:r>
            <a:r>
              <a:rPr lang="en-US" sz="600" b="0" i="1" baseline="0" dirty="0">
                <a:solidFill>
                  <a:schemeClr val="bg2">
                    <a:lumMod val="50000"/>
                  </a:schemeClr>
                </a:solidFill>
                <a:effectLst/>
                <a:latin typeface="Arial" panose="020B0604020202020204" pitchFamily="34" charset="0"/>
                <a:cs typeface="Arial" panose="020B0604020202020204" pitchFamily="34" charset="0"/>
              </a:rPr>
              <a:t> Do Not Copy or Distribute. </a:t>
            </a:r>
            <a:r>
              <a:rPr lang="en-US" sz="600" b="0" i="1" kern="1200" dirty="0">
                <a:solidFill>
                  <a:schemeClr val="bg2">
                    <a:lumMod val="50000"/>
                  </a:schemeClr>
                </a:solidFill>
                <a:latin typeface="Arial" panose="020B0604020202020204" pitchFamily="34" charset="0"/>
                <a:ea typeface="+mn-ea"/>
                <a:cs typeface="Arial" panose="020B0604020202020204" pitchFamily="34" charset="0"/>
              </a:rPr>
              <a:t>© 2022 Insight Direct USA, Inc</a:t>
            </a:r>
            <a:r>
              <a:rPr lang="en-US" sz="600" b="0" i="1" baseline="0" dirty="0">
                <a:solidFill>
                  <a:schemeClr val="bg2">
                    <a:lumMod val="50000"/>
                  </a:schemeClr>
                </a:solidFill>
                <a:effectLst/>
                <a:latin typeface="Arial" panose="020B0604020202020204" pitchFamily="34" charset="0"/>
                <a:cs typeface="Arial" panose="020B0604020202020204" pitchFamily="34" charset="0"/>
              </a:rPr>
              <a:t>. All Rights Reserved.</a:t>
            </a:r>
            <a:endParaRPr lang="en-US" sz="600" b="0" i="1" dirty="0">
              <a:solidFill>
                <a:schemeClr val="bg2">
                  <a:lumMod val="50000"/>
                </a:schemeClr>
              </a:solidFill>
              <a:effectLst/>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A26954A-1E3D-4C66-84D8-47239717B905}"/>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352D28"/>
                </a:solidFill>
                <a:latin typeface="Arial Regular"/>
                <a:cs typeface="Verdana"/>
              </a:rPr>
              <a:t>‹#›</a:t>
            </a:fld>
            <a:endParaRPr lang="en-US" sz="900" b="0" i="0" dirty="0" err="1">
              <a:solidFill>
                <a:srgbClr val="352D28"/>
              </a:solidFill>
              <a:latin typeface="Arial Regular"/>
              <a:cs typeface="Verdana"/>
            </a:endParaRPr>
          </a:p>
        </p:txBody>
      </p:sp>
    </p:spTree>
    <p:extLst>
      <p:ext uri="{BB962C8B-B14F-4D97-AF65-F5344CB8AC3E}">
        <p14:creationId xmlns:p14="http://schemas.microsoft.com/office/powerpoint/2010/main" val="273201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Title and Content">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6DFF6AA-1E46-AE48-BFC3-9ECB8FFA20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Rectangle 1">
            <a:extLst>
              <a:ext uri="{FF2B5EF4-FFF2-40B4-BE49-F238E27FC236}">
                <a16:creationId xmlns:a16="http://schemas.microsoft.com/office/drawing/2014/main" id="{24A0A73F-3AD8-F843-A753-A8D57C16E66C}"/>
              </a:ext>
            </a:extLst>
          </p:cNvPr>
          <p:cNvSpPr/>
          <p:nvPr userDrawn="1"/>
        </p:nvSpPr>
        <p:spPr>
          <a:xfrm>
            <a:off x="0" y="1610591"/>
            <a:ext cx="9144000" cy="3564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18790" y="170087"/>
            <a:ext cx="8714943" cy="682400"/>
          </a:xfrm>
          <a:prstGeom prst="rect">
            <a:avLst/>
          </a:prstGeom>
        </p:spPr>
        <p:txBody>
          <a:bodyPr vert="horz" lIns="91440" tIns="45720" rIns="91440" bIns="45720" rtlCol="0" anchor="ctr">
            <a:noAutofit/>
          </a:bodyPr>
          <a:lstStyle>
            <a:lvl1pPr>
              <a:defRPr>
                <a:solidFill>
                  <a:schemeClr val="bg1"/>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9A8FF389-6709-F74B-8E34-96E3DA7B5F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8360" y="4577005"/>
            <a:ext cx="1539033" cy="564499"/>
          </a:xfrm>
          <a:prstGeom prst="rect">
            <a:avLst/>
          </a:prstGeom>
        </p:spPr>
      </p:pic>
      <p:sp>
        <p:nvSpPr>
          <p:cNvPr id="7" name="TextBox 6">
            <a:extLst>
              <a:ext uri="{FF2B5EF4-FFF2-40B4-BE49-F238E27FC236}">
                <a16:creationId xmlns:a16="http://schemas.microsoft.com/office/drawing/2014/main" id="{7606DB0F-6980-5540-9E09-E8D830CB4FA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802BD68-396D-E140-B6A3-B8FC3D9F5DA8}"/>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5" name="Content Placeholder 4">
            <a:extLst>
              <a:ext uri="{FF2B5EF4-FFF2-40B4-BE49-F238E27FC236}">
                <a16:creationId xmlns:a16="http://schemas.microsoft.com/office/drawing/2014/main" id="{34BA7330-1064-4FF3-9ECE-400538FA0B3C}"/>
              </a:ext>
            </a:extLst>
          </p:cNvPr>
          <p:cNvSpPr>
            <a:spLocks noGrp="1"/>
          </p:cNvSpPr>
          <p:nvPr>
            <p:ph sz="quarter" idx="10"/>
          </p:nvPr>
        </p:nvSpPr>
        <p:spPr>
          <a:xfrm>
            <a:off x="219075" y="1165225"/>
            <a:ext cx="8686800" cy="3302000"/>
          </a:xfrm>
        </p:spPr>
        <p:txBody>
          <a:bodyPr/>
          <a:lstStyle>
            <a:lvl1pPr>
              <a:defRPr>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789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person, person, purple, female&#10;&#10;Description automatically generated">
            <a:extLst>
              <a:ext uri="{FF2B5EF4-FFF2-40B4-BE49-F238E27FC236}">
                <a16:creationId xmlns:a16="http://schemas.microsoft.com/office/drawing/2014/main" id="{62B830CD-4B41-6140-B641-EB08BFD646D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51184"/>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7" name="Picture 16">
            <a:extLst>
              <a:ext uri="{FF2B5EF4-FFF2-40B4-BE49-F238E27FC236}">
                <a16:creationId xmlns:a16="http://schemas.microsoft.com/office/drawing/2014/main" id="{057A8DDF-AAC8-AA49-B255-3174B342FD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2" y="169283"/>
            <a:ext cx="1629705" cy="838557"/>
          </a:xfrm>
          <a:prstGeom prst="rect">
            <a:avLst/>
          </a:prstGeom>
        </p:spPr>
      </p:pic>
      <p:sp>
        <p:nvSpPr>
          <p:cNvPr id="18" name="Title 1">
            <a:extLst>
              <a:ext uri="{FF2B5EF4-FFF2-40B4-BE49-F238E27FC236}">
                <a16:creationId xmlns:a16="http://schemas.microsoft.com/office/drawing/2014/main" id="{8FB68424-7889-D243-8004-F647A4001BB4}"/>
              </a:ext>
            </a:extLst>
          </p:cNvPr>
          <p:cNvSpPr>
            <a:spLocks noGrp="1"/>
          </p:cNvSpPr>
          <p:nvPr>
            <p:ph type="ctrTitle"/>
          </p:nvPr>
        </p:nvSpPr>
        <p:spPr>
          <a:xfrm>
            <a:off x="471752" y="3804742"/>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40ADE9FC-67C1-4043-B57C-F53F79DDBF68}"/>
              </a:ext>
            </a:extLst>
          </p:cNvPr>
          <p:cNvSpPr>
            <a:spLocks noGrp="1"/>
          </p:cNvSpPr>
          <p:nvPr>
            <p:ph type="subTitle" idx="1"/>
          </p:nvPr>
        </p:nvSpPr>
        <p:spPr>
          <a:xfrm>
            <a:off x="493307" y="4509620"/>
            <a:ext cx="8562138" cy="536622"/>
          </a:xfrm>
          <a:prstGeom prst="rect">
            <a:avLst/>
          </a:prstGeom>
        </p:spPr>
        <p:txBody>
          <a:bodyPr>
            <a:noAutofit/>
          </a:bodyPr>
          <a:lstStyle>
            <a:lvl1pPr marL="0" indent="0" algn="l">
              <a:buNone/>
              <a:defRPr sz="20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3172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pic>
        <p:nvPicPr>
          <p:cNvPr id="16" name="Picture 15" descr="A group of people looking at a paper&#10;&#10;Description automatically generated with medium confidence">
            <a:extLst>
              <a:ext uri="{FF2B5EF4-FFF2-40B4-BE49-F238E27FC236}">
                <a16:creationId xmlns:a16="http://schemas.microsoft.com/office/drawing/2014/main" id="{1D0C5831-1165-AE42-91DB-EA160E743285}"/>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200896" cy="5185029"/>
          </a:xfrm>
          <a:prstGeom prst="rect">
            <a:avLst/>
          </a:prstGeom>
        </p:spPr>
      </p:pic>
      <p:sp>
        <p:nvSpPr>
          <p:cNvPr id="11" name="TextBox 10">
            <a:extLst>
              <a:ext uri="{FF2B5EF4-FFF2-40B4-BE49-F238E27FC236}">
                <a16:creationId xmlns:a16="http://schemas.microsoft.com/office/drawing/2014/main" id="{90043F64-C00E-CE4A-AD10-39C1275B4556}"/>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5A873DE-EFA4-F240-BD77-E84487C40303}"/>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14" name="Title 1">
            <a:extLst>
              <a:ext uri="{FF2B5EF4-FFF2-40B4-BE49-F238E27FC236}">
                <a16:creationId xmlns:a16="http://schemas.microsoft.com/office/drawing/2014/main" id="{33392300-45DB-544A-8D8C-A0726ABE4924}"/>
              </a:ext>
            </a:extLst>
          </p:cNvPr>
          <p:cNvSpPr>
            <a:spLocks noGrp="1"/>
          </p:cNvSpPr>
          <p:nvPr>
            <p:ph type="ctrTitle"/>
          </p:nvPr>
        </p:nvSpPr>
        <p:spPr>
          <a:xfrm>
            <a:off x="471752" y="3804742"/>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280524FC-3E5A-FA48-A68D-49C9955FEC8A}"/>
              </a:ext>
            </a:extLst>
          </p:cNvPr>
          <p:cNvSpPr>
            <a:spLocks noGrp="1"/>
          </p:cNvSpPr>
          <p:nvPr>
            <p:ph type="subTitle" idx="1"/>
          </p:nvPr>
        </p:nvSpPr>
        <p:spPr>
          <a:xfrm>
            <a:off x="493307" y="4509620"/>
            <a:ext cx="8562138" cy="536622"/>
          </a:xfrm>
          <a:prstGeom prst="rect">
            <a:avLst/>
          </a:prstGeom>
        </p:spPr>
        <p:txBody>
          <a:bodyPr>
            <a:noAutofit/>
          </a:bodyPr>
          <a:lstStyle>
            <a:lvl1pPr marL="0" indent="0" algn="l">
              <a:buNone/>
              <a:defRPr sz="20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Logo&#10;&#10;Description automatically generated">
            <a:extLst>
              <a:ext uri="{FF2B5EF4-FFF2-40B4-BE49-F238E27FC236}">
                <a16:creationId xmlns:a16="http://schemas.microsoft.com/office/drawing/2014/main" id="{068097F2-5D37-F849-B57F-FA14642C8D5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1" y="167968"/>
            <a:ext cx="1629706" cy="837310"/>
          </a:xfrm>
          <a:prstGeom prst="rect">
            <a:avLst/>
          </a:prstGeom>
        </p:spPr>
      </p:pic>
    </p:spTree>
    <p:extLst>
      <p:ext uri="{BB962C8B-B14F-4D97-AF65-F5344CB8AC3E}">
        <p14:creationId xmlns:p14="http://schemas.microsoft.com/office/powerpoint/2010/main" val="677636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tx1"/>
        </a:solidFill>
        <a:effectLst/>
      </p:bgPr>
    </p:bg>
    <p:spTree>
      <p:nvGrpSpPr>
        <p:cNvPr id="1" name=""/>
        <p:cNvGrpSpPr/>
        <p:nvPr/>
      </p:nvGrpSpPr>
      <p:grpSpPr>
        <a:xfrm>
          <a:off x="0" y="0"/>
          <a:ext cx="0" cy="0"/>
          <a:chOff x="0" y="0"/>
          <a:chExt cx="0" cy="0"/>
        </a:xfrm>
      </p:grpSpPr>
      <p:pic>
        <p:nvPicPr>
          <p:cNvPr id="9" name="Picture 8" descr="A picture containing text, person&#10;&#10;Description automatically generated">
            <a:extLst>
              <a:ext uri="{FF2B5EF4-FFF2-40B4-BE49-F238E27FC236}">
                <a16:creationId xmlns:a16="http://schemas.microsoft.com/office/drawing/2014/main" id="{13E3C439-A01E-2A42-BD91-DF2EB89A3F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8419"/>
            <a:ext cx="9144000" cy="5263562"/>
          </a:xfrm>
          <a:prstGeom prst="rect">
            <a:avLst/>
          </a:prstGeom>
        </p:spPr>
      </p:pic>
      <p:sp>
        <p:nvSpPr>
          <p:cNvPr id="11" name="TextBox 10">
            <a:extLst>
              <a:ext uri="{FF2B5EF4-FFF2-40B4-BE49-F238E27FC236}">
                <a16:creationId xmlns:a16="http://schemas.microsoft.com/office/drawing/2014/main" id="{90043F64-C00E-CE4A-AD10-39C1275B4556}"/>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5A873DE-EFA4-F240-BD77-E84487C40303}"/>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14" name="Title 1">
            <a:extLst>
              <a:ext uri="{FF2B5EF4-FFF2-40B4-BE49-F238E27FC236}">
                <a16:creationId xmlns:a16="http://schemas.microsoft.com/office/drawing/2014/main" id="{33392300-45DB-544A-8D8C-A0726ABE4924}"/>
              </a:ext>
            </a:extLst>
          </p:cNvPr>
          <p:cNvSpPr>
            <a:spLocks noGrp="1"/>
          </p:cNvSpPr>
          <p:nvPr>
            <p:ph type="ctrTitle"/>
          </p:nvPr>
        </p:nvSpPr>
        <p:spPr>
          <a:xfrm>
            <a:off x="471752" y="3804742"/>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280524FC-3E5A-FA48-A68D-49C9955FEC8A}"/>
              </a:ext>
            </a:extLst>
          </p:cNvPr>
          <p:cNvSpPr>
            <a:spLocks noGrp="1"/>
          </p:cNvSpPr>
          <p:nvPr>
            <p:ph type="subTitle" idx="1"/>
          </p:nvPr>
        </p:nvSpPr>
        <p:spPr>
          <a:xfrm>
            <a:off x="493307" y="4509620"/>
            <a:ext cx="8562138" cy="536622"/>
          </a:xfrm>
          <a:prstGeom prst="rect">
            <a:avLst/>
          </a:prstGeom>
        </p:spPr>
        <p:txBody>
          <a:bodyPr>
            <a:noAutofit/>
          </a:bodyPr>
          <a:lstStyle>
            <a:lvl1pPr marL="0" indent="0" algn="l">
              <a:buNone/>
              <a:defRPr sz="20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Logo&#10;&#10;Description automatically generated">
            <a:extLst>
              <a:ext uri="{FF2B5EF4-FFF2-40B4-BE49-F238E27FC236}">
                <a16:creationId xmlns:a16="http://schemas.microsoft.com/office/drawing/2014/main" id="{068097F2-5D37-F849-B57F-FA14642C8D5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1" y="167968"/>
            <a:ext cx="1629706" cy="837310"/>
          </a:xfrm>
          <a:prstGeom prst="rect">
            <a:avLst/>
          </a:prstGeom>
        </p:spPr>
      </p:pic>
    </p:spTree>
    <p:extLst>
      <p:ext uri="{BB962C8B-B14F-4D97-AF65-F5344CB8AC3E}">
        <p14:creationId xmlns:p14="http://schemas.microsoft.com/office/powerpoint/2010/main" val="325787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tx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5B6DA937-E6FF-6343-82AD-61E6430F153A}"/>
              </a:ext>
            </a:extLst>
          </p:cNvPr>
          <p:cNvPicPr>
            <a:picLocks/>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52128" cy="5166360"/>
          </a:xfrm>
          <a:prstGeom prst="rect">
            <a:avLst/>
          </a:prstGeom>
        </p:spPr>
      </p:pic>
      <p:sp>
        <p:nvSpPr>
          <p:cNvPr id="11" name="Rectangle 10">
            <a:extLst>
              <a:ext uri="{FF2B5EF4-FFF2-40B4-BE49-F238E27FC236}">
                <a16:creationId xmlns:a16="http://schemas.microsoft.com/office/drawing/2014/main" id="{C12C6B0D-DFAA-AB4D-8446-0EB27753FE87}"/>
              </a:ext>
            </a:extLst>
          </p:cNvPr>
          <p:cNvSpPr/>
          <p:nvPr userDrawn="1"/>
        </p:nvSpPr>
        <p:spPr>
          <a:xfrm>
            <a:off x="0" y="3669475"/>
            <a:ext cx="9144000" cy="1496885"/>
          </a:xfrm>
          <a:prstGeom prst="rect">
            <a:avLst/>
          </a:prstGeom>
          <a:solidFill>
            <a:srgbClr val="070807">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23C2BE9-BCBF-DB48-A270-B980E018EBBE}"/>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BAAA049-0044-AD41-8EF0-010B8024A128}"/>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6" name="Picture 15">
            <a:extLst>
              <a:ext uri="{FF2B5EF4-FFF2-40B4-BE49-F238E27FC236}">
                <a16:creationId xmlns:a16="http://schemas.microsoft.com/office/drawing/2014/main" id="{8BEEB4BF-3F04-8F49-9CE3-9E101B031C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2" y="157560"/>
            <a:ext cx="1629705" cy="838557"/>
          </a:xfrm>
          <a:prstGeom prst="rect">
            <a:avLst/>
          </a:prstGeom>
        </p:spPr>
      </p:pic>
      <p:sp>
        <p:nvSpPr>
          <p:cNvPr id="17" name="Title 1">
            <a:extLst>
              <a:ext uri="{FF2B5EF4-FFF2-40B4-BE49-F238E27FC236}">
                <a16:creationId xmlns:a16="http://schemas.microsoft.com/office/drawing/2014/main" id="{FBD27F55-6BF9-C24C-B6E6-AAB71698C64C}"/>
              </a:ext>
            </a:extLst>
          </p:cNvPr>
          <p:cNvSpPr>
            <a:spLocks noGrp="1"/>
          </p:cNvSpPr>
          <p:nvPr>
            <p:ph type="ctrTitle"/>
          </p:nvPr>
        </p:nvSpPr>
        <p:spPr>
          <a:xfrm>
            <a:off x="471752" y="3804742"/>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18" name="Subtitle 2">
            <a:extLst>
              <a:ext uri="{FF2B5EF4-FFF2-40B4-BE49-F238E27FC236}">
                <a16:creationId xmlns:a16="http://schemas.microsoft.com/office/drawing/2014/main" id="{D1D8E8FB-C250-0F49-856E-4C8BB88C7CE1}"/>
              </a:ext>
            </a:extLst>
          </p:cNvPr>
          <p:cNvSpPr>
            <a:spLocks noGrp="1"/>
          </p:cNvSpPr>
          <p:nvPr>
            <p:ph type="subTitle" idx="1"/>
          </p:nvPr>
        </p:nvSpPr>
        <p:spPr>
          <a:xfrm>
            <a:off x="493307" y="4509620"/>
            <a:ext cx="8562138" cy="536622"/>
          </a:xfrm>
          <a:prstGeom prst="rect">
            <a:avLst/>
          </a:prstGeom>
        </p:spPr>
        <p:txBody>
          <a:bodyPr>
            <a:noAutofit/>
          </a:bodyPr>
          <a:lstStyle>
            <a:lvl1pPr marL="0" indent="0" algn="l">
              <a:buNone/>
              <a:defRPr sz="20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6897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text, clipart, businesscard&#10;&#10;Description automatically generated">
            <a:extLst>
              <a:ext uri="{FF2B5EF4-FFF2-40B4-BE49-F238E27FC236}">
                <a16:creationId xmlns:a16="http://schemas.microsoft.com/office/drawing/2014/main" id="{400FF020-F96B-214B-B04B-F0B2AF35FCC0}"/>
              </a:ext>
            </a:extLst>
          </p:cNvPr>
          <p:cNvPicPr>
            <a:picLocks/>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52128" cy="5166360"/>
          </a:xfrm>
          <a:prstGeom prst="rect">
            <a:avLst/>
          </a:prstGeom>
        </p:spPr>
      </p:pic>
      <p:sp>
        <p:nvSpPr>
          <p:cNvPr id="14" name="Rectangle 13">
            <a:extLst>
              <a:ext uri="{FF2B5EF4-FFF2-40B4-BE49-F238E27FC236}">
                <a16:creationId xmlns:a16="http://schemas.microsoft.com/office/drawing/2014/main" id="{A7EB0487-14FB-1E46-92C8-CDC13F61AF7A}"/>
              </a:ext>
            </a:extLst>
          </p:cNvPr>
          <p:cNvSpPr/>
          <p:nvPr userDrawn="1"/>
        </p:nvSpPr>
        <p:spPr>
          <a:xfrm>
            <a:off x="0" y="3669475"/>
            <a:ext cx="9144000" cy="1496885"/>
          </a:xfrm>
          <a:prstGeom prst="rect">
            <a:avLst/>
          </a:prstGeom>
          <a:solidFill>
            <a:srgbClr val="070807">
              <a:alpha val="640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FCAC72F-3896-B248-AE1B-F29ADFC67FB0}"/>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0B239E1-E1C6-9C44-9D1D-5C15E7F9499E}"/>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9" name="Picture 18">
            <a:extLst>
              <a:ext uri="{FF2B5EF4-FFF2-40B4-BE49-F238E27FC236}">
                <a16:creationId xmlns:a16="http://schemas.microsoft.com/office/drawing/2014/main" id="{B6200A4A-228E-DB4C-82F4-A34653DA39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2" y="157560"/>
            <a:ext cx="1629705" cy="838557"/>
          </a:xfrm>
          <a:prstGeom prst="rect">
            <a:avLst/>
          </a:prstGeom>
        </p:spPr>
      </p:pic>
      <p:sp>
        <p:nvSpPr>
          <p:cNvPr id="22" name="Title 1">
            <a:extLst>
              <a:ext uri="{FF2B5EF4-FFF2-40B4-BE49-F238E27FC236}">
                <a16:creationId xmlns:a16="http://schemas.microsoft.com/office/drawing/2014/main" id="{A97BF2E7-9FE9-4548-BD3D-C70ED118A5AA}"/>
              </a:ext>
            </a:extLst>
          </p:cNvPr>
          <p:cNvSpPr>
            <a:spLocks noGrp="1"/>
          </p:cNvSpPr>
          <p:nvPr>
            <p:ph type="ctrTitle"/>
          </p:nvPr>
        </p:nvSpPr>
        <p:spPr>
          <a:xfrm>
            <a:off x="471752" y="3804742"/>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23" name="Subtitle 2">
            <a:extLst>
              <a:ext uri="{FF2B5EF4-FFF2-40B4-BE49-F238E27FC236}">
                <a16:creationId xmlns:a16="http://schemas.microsoft.com/office/drawing/2014/main" id="{F192776E-8BAE-9F48-99BE-C42F31BF3F4A}"/>
              </a:ext>
            </a:extLst>
          </p:cNvPr>
          <p:cNvSpPr>
            <a:spLocks noGrp="1"/>
          </p:cNvSpPr>
          <p:nvPr>
            <p:ph type="subTitle" idx="1"/>
          </p:nvPr>
        </p:nvSpPr>
        <p:spPr>
          <a:xfrm>
            <a:off x="493307" y="4509620"/>
            <a:ext cx="8562138" cy="536622"/>
          </a:xfrm>
          <a:prstGeom prst="rect">
            <a:avLst/>
          </a:prstGeom>
        </p:spPr>
        <p:txBody>
          <a:bodyPr>
            <a:noAutofit/>
          </a:bodyPr>
          <a:lstStyle>
            <a:lvl1pPr marL="0" indent="0" algn="l">
              <a:buNone/>
              <a:defRPr sz="20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29535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ition Slide 1">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outdoor, station&#10;&#10;Description automatically generated">
            <a:extLst>
              <a:ext uri="{FF2B5EF4-FFF2-40B4-BE49-F238E27FC236}">
                <a16:creationId xmlns:a16="http://schemas.microsoft.com/office/drawing/2014/main" id="{728FF36B-472A-6D40-8914-74FEA9D370E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7" name="Picture 16">
            <a:extLst>
              <a:ext uri="{FF2B5EF4-FFF2-40B4-BE49-F238E27FC236}">
                <a16:creationId xmlns:a16="http://schemas.microsoft.com/office/drawing/2014/main" id="{057A8DDF-AAC8-AA49-B255-3174B342FD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7362" y="169283"/>
            <a:ext cx="1629705" cy="838557"/>
          </a:xfrm>
          <a:prstGeom prst="rect">
            <a:avLst/>
          </a:prstGeom>
        </p:spPr>
      </p:pic>
      <p:sp>
        <p:nvSpPr>
          <p:cNvPr id="18" name="Title 1">
            <a:extLst>
              <a:ext uri="{FF2B5EF4-FFF2-40B4-BE49-F238E27FC236}">
                <a16:creationId xmlns:a16="http://schemas.microsoft.com/office/drawing/2014/main" id="{8FB68424-7889-D243-8004-F647A4001BB4}"/>
              </a:ext>
            </a:extLst>
          </p:cNvPr>
          <p:cNvSpPr>
            <a:spLocks noGrp="1"/>
          </p:cNvSpPr>
          <p:nvPr>
            <p:ph type="ctrTitle"/>
          </p:nvPr>
        </p:nvSpPr>
        <p:spPr>
          <a:xfrm>
            <a:off x="471752" y="2104195"/>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40ADE9FC-67C1-4043-B57C-F53F79DDBF68}"/>
              </a:ext>
            </a:extLst>
          </p:cNvPr>
          <p:cNvSpPr>
            <a:spLocks noGrp="1"/>
          </p:cNvSpPr>
          <p:nvPr>
            <p:ph type="subTitle" idx="1"/>
          </p:nvPr>
        </p:nvSpPr>
        <p:spPr>
          <a:xfrm>
            <a:off x="493307" y="2809073"/>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1549747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0807"/>
        </a:solidFill>
        <a:effectLst/>
      </p:bgPr>
    </p:bg>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242236" y="228144"/>
            <a:ext cx="8714943" cy="682400"/>
          </a:xfrm>
          <a:prstGeom prst="rect">
            <a:avLst/>
          </a:prstGeom>
        </p:spPr>
        <p:txBody>
          <a:bodyPr vert="horz" lIns="91440" tIns="45720" rIns="91440" bIns="45720" rtlCol="0" anchor="ctr">
            <a:noAutofit/>
          </a:bodyPr>
          <a:lstStyle/>
          <a:p>
            <a:r>
              <a:rPr lang="en-US" dirty="0"/>
              <a:t>Click to edit Master title style</a:t>
            </a:r>
          </a:p>
        </p:txBody>
      </p:sp>
      <p:sp>
        <p:nvSpPr>
          <p:cNvPr id="17" name="Text Placeholder 2"/>
          <p:cNvSpPr>
            <a:spLocks noGrp="1"/>
          </p:cNvSpPr>
          <p:nvPr>
            <p:ph type="body" idx="1"/>
          </p:nvPr>
        </p:nvSpPr>
        <p:spPr>
          <a:xfrm>
            <a:off x="230067" y="994469"/>
            <a:ext cx="8714944" cy="35083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2022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9" name="TextBox 8"/>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5" name="Picture 4" descr="A picture containing text, clipart&#10;&#10;Description automatically generated">
            <a:extLst>
              <a:ext uri="{FF2B5EF4-FFF2-40B4-BE49-F238E27FC236}">
                <a16:creationId xmlns:a16="http://schemas.microsoft.com/office/drawing/2014/main" id="{D6D72581-D7CE-4245-A074-17976D3C1F16}"/>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163066" y="4578064"/>
            <a:ext cx="1539034" cy="565436"/>
          </a:xfrm>
          <a:prstGeom prst="rect">
            <a:avLst/>
          </a:prstGeom>
        </p:spPr>
      </p:pic>
      <p:sp>
        <p:nvSpPr>
          <p:cNvPr id="11" name="Rectangle 10">
            <a:extLst>
              <a:ext uri="{FF2B5EF4-FFF2-40B4-BE49-F238E27FC236}">
                <a16:creationId xmlns:a16="http://schemas.microsoft.com/office/drawing/2014/main" id="{11E213CD-0CF4-AB46-AF3A-3FE4D0D48385}"/>
              </a:ext>
            </a:extLst>
          </p:cNvPr>
          <p:cNvSpPr/>
          <p:nvPr userDrawn="1"/>
        </p:nvSpPr>
        <p:spPr>
          <a:xfrm>
            <a:off x="197427" y="-613631"/>
            <a:ext cx="431223" cy="43162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2" name="Rectangle 11">
            <a:extLst>
              <a:ext uri="{FF2B5EF4-FFF2-40B4-BE49-F238E27FC236}">
                <a16:creationId xmlns:a16="http://schemas.microsoft.com/office/drawing/2014/main" id="{9B70FC1E-A676-304C-AD38-49783BF2E46E}"/>
              </a:ext>
            </a:extLst>
          </p:cNvPr>
          <p:cNvSpPr/>
          <p:nvPr userDrawn="1"/>
        </p:nvSpPr>
        <p:spPr>
          <a:xfrm>
            <a:off x="716972" y="-613631"/>
            <a:ext cx="431223" cy="43162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3" name="Rectangle 12">
            <a:extLst>
              <a:ext uri="{FF2B5EF4-FFF2-40B4-BE49-F238E27FC236}">
                <a16:creationId xmlns:a16="http://schemas.microsoft.com/office/drawing/2014/main" id="{4FB6E0C3-9C30-A642-9FE3-5B03B78820A7}"/>
              </a:ext>
            </a:extLst>
          </p:cNvPr>
          <p:cNvSpPr/>
          <p:nvPr userDrawn="1"/>
        </p:nvSpPr>
        <p:spPr>
          <a:xfrm>
            <a:off x="1236518" y="-613631"/>
            <a:ext cx="431223" cy="43162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4" name="Rectangle 13">
            <a:extLst>
              <a:ext uri="{FF2B5EF4-FFF2-40B4-BE49-F238E27FC236}">
                <a16:creationId xmlns:a16="http://schemas.microsoft.com/office/drawing/2014/main" id="{D14E2497-E2D0-6940-8936-F729E8F8D06A}"/>
              </a:ext>
            </a:extLst>
          </p:cNvPr>
          <p:cNvSpPr/>
          <p:nvPr userDrawn="1"/>
        </p:nvSpPr>
        <p:spPr>
          <a:xfrm>
            <a:off x="1756063" y="-613631"/>
            <a:ext cx="431223" cy="43162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5" name="Rectangle 14">
            <a:extLst>
              <a:ext uri="{FF2B5EF4-FFF2-40B4-BE49-F238E27FC236}">
                <a16:creationId xmlns:a16="http://schemas.microsoft.com/office/drawing/2014/main" id="{93F49DE6-B56E-7C4B-A0B1-563B837DE5CD}"/>
              </a:ext>
            </a:extLst>
          </p:cNvPr>
          <p:cNvSpPr/>
          <p:nvPr userDrawn="1"/>
        </p:nvSpPr>
        <p:spPr>
          <a:xfrm>
            <a:off x="2275608" y="-613631"/>
            <a:ext cx="431223" cy="431622"/>
          </a:xfrm>
          <a:prstGeom prst="rect">
            <a:avLst/>
          </a:prstGeom>
          <a:solidFill>
            <a:srgbClr val="352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9" name="Rectangle 18">
            <a:extLst>
              <a:ext uri="{FF2B5EF4-FFF2-40B4-BE49-F238E27FC236}">
                <a16:creationId xmlns:a16="http://schemas.microsoft.com/office/drawing/2014/main" id="{5AF9E367-FD2C-C44F-B1A2-AE5CC9C26D0D}"/>
              </a:ext>
            </a:extLst>
          </p:cNvPr>
          <p:cNvSpPr/>
          <p:nvPr userDrawn="1"/>
        </p:nvSpPr>
        <p:spPr>
          <a:xfrm>
            <a:off x="2795153" y="-613631"/>
            <a:ext cx="431223" cy="43162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Tree>
    <p:extLst>
      <p:ext uri="{BB962C8B-B14F-4D97-AF65-F5344CB8AC3E}">
        <p14:creationId xmlns:p14="http://schemas.microsoft.com/office/powerpoint/2010/main" val="335852557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879" r:id="rId39"/>
  </p:sldLayoutIdLst>
  <p:txStyles>
    <p:titleStyle>
      <a:lvl1pPr algn="l" defTabSz="685800" rtl="0" eaLnBrk="1" latinLnBrk="0" hangingPunct="1">
        <a:lnSpc>
          <a:spcPct val="90000"/>
        </a:lnSpc>
        <a:spcBef>
          <a:spcPct val="0"/>
        </a:spcBef>
        <a:buNone/>
        <a:defRPr sz="2600" b="0" i="0" kern="1200">
          <a:solidFill>
            <a:schemeClr val="bg1"/>
          </a:solidFill>
          <a:latin typeface="Arial Regular"/>
          <a:ea typeface="Verdana" panose="020B0604030504040204" pitchFamily="34" charset="0"/>
          <a:cs typeface="Verdana" panose="020B060403050404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chemeClr val="bg1"/>
          </a:solidFill>
          <a:latin typeface="Arial Regular"/>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b="0" i="0" kern="1200">
          <a:solidFill>
            <a:schemeClr val="bg1"/>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100" b="0" i="0" kern="1200">
          <a:solidFill>
            <a:schemeClr val="bg1"/>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050" b="0" i="0" kern="1200">
          <a:solidFill>
            <a:schemeClr val="bg1"/>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tiff"/></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59.sv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7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6.jp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79.gif"/><Relationship Id="rId5" Type="http://schemas.openxmlformats.org/officeDocument/2006/relationships/image" Target="../media/image78.jpg"/><Relationship Id="rId4" Type="http://schemas.openxmlformats.org/officeDocument/2006/relationships/image" Target="../media/image77.jpe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mailto:bswolfset@gmail.com" TargetMode="External"/><Relationship Id="rId2" Type="http://schemas.openxmlformats.org/officeDocument/2006/relationships/hyperlink" Target="mailto:beth.wolfset@insight.com" TargetMode="External"/><Relationship Id="rId1" Type="http://schemas.openxmlformats.org/officeDocument/2006/relationships/slideLayout" Target="../slideLayouts/slideLayout39.xml"/><Relationship Id="rId4" Type="http://schemas.openxmlformats.org/officeDocument/2006/relationships/hyperlink" Target="https://github.com/BSWolfset/PresentationSlidedeck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mailto:bswolfset@gmail.com" TargetMode="External"/><Relationship Id="rId2" Type="http://schemas.openxmlformats.org/officeDocument/2006/relationships/hyperlink" Target="mailto:beth.wolfset@insight.com" TargetMode="External"/><Relationship Id="rId1" Type="http://schemas.openxmlformats.org/officeDocument/2006/relationships/slideLayout" Target="../slideLayouts/slideLayout21.xml"/><Relationship Id="rId4" Type="http://schemas.openxmlformats.org/officeDocument/2006/relationships/hyperlink" Target="https://github.com/BSWolfset/PresentationSlidedeck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89617D-D19C-B4E8-8468-6F3BFBF8093E}"/>
              </a:ext>
            </a:extLst>
          </p:cNvPr>
          <p:cNvSpPr>
            <a:spLocks noGrp="1"/>
          </p:cNvSpPr>
          <p:nvPr>
            <p:ph type="ctrTitle"/>
          </p:nvPr>
        </p:nvSpPr>
        <p:spPr/>
        <p:txBody>
          <a:bodyPr/>
          <a:lstStyle/>
          <a:p>
            <a:r>
              <a:rPr lang="en-US" dirty="0"/>
              <a:t>Consuming Data from Multiple Sources</a:t>
            </a:r>
          </a:p>
        </p:txBody>
      </p:sp>
      <p:sp>
        <p:nvSpPr>
          <p:cNvPr id="5" name="Subtitle 4">
            <a:extLst>
              <a:ext uri="{FF2B5EF4-FFF2-40B4-BE49-F238E27FC236}">
                <a16:creationId xmlns:a16="http://schemas.microsoft.com/office/drawing/2014/main" id="{E2FBD46B-379D-A901-3AA2-865C2BFE3300}"/>
              </a:ext>
            </a:extLst>
          </p:cNvPr>
          <p:cNvSpPr>
            <a:spLocks noGrp="1"/>
          </p:cNvSpPr>
          <p:nvPr>
            <p:ph type="subTitle" idx="1"/>
          </p:nvPr>
        </p:nvSpPr>
        <p:spPr/>
        <p:txBody>
          <a:bodyPr/>
          <a:lstStyle/>
          <a:p>
            <a:r>
              <a:rPr lang="en-US" dirty="0"/>
              <a:t>Beth Wolfset</a:t>
            </a:r>
          </a:p>
        </p:txBody>
      </p:sp>
    </p:spTree>
    <p:extLst>
      <p:ext uri="{BB962C8B-B14F-4D97-AF65-F5344CB8AC3E}">
        <p14:creationId xmlns:p14="http://schemas.microsoft.com/office/powerpoint/2010/main" val="332861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AACF63-2E97-4E75-ADE3-1D9EBF4202B1}"/>
              </a:ext>
            </a:extLst>
          </p:cNvPr>
          <p:cNvSpPr>
            <a:spLocks noGrp="1"/>
          </p:cNvSpPr>
          <p:nvPr>
            <p:ph type="title"/>
          </p:nvPr>
        </p:nvSpPr>
        <p:spPr/>
        <p:txBody>
          <a:bodyPr>
            <a:normAutofit/>
          </a:bodyPr>
          <a:lstStyle/>
          <a:p>
            <a:r>
              <a:rPr lang="en-US" sz="3600" dirty="0"/>
              <a:t>Lakehouse with Databricks</a:t>
            </a:r>
          </a:p>
        </p:txBody>
      </p:sp>
      <p:sp>
        <p:nvSpPr>
          <p:cNvPr id="4" name="Google Shape;739;p67">
            <a:extLst>
              <a:ext uri="{FF2B5EF4-FFF2-40B4-BE49-F238E27FC236}">
                <a16:creationId xmlns:a16="http://schemas.microsoft.com/office/drawing/2014/main" id="{EFC651DC-F962-3841-B9E0-70497DB3E028}"/>
              </a:ext>
            </a:extLst>
          </p:cNvPr>
          <p:cNvSpPr/>
          <p:nvPr/>
        </p:nvSpPr>
        <p:spPr>
          <a:xfrm>
            <a:off x="6276840" y="2399452"/>
            <a:ext cx="210473" cy="516565"/>
          </a:xfrm>
          <a:prstGeom prst="rightBracket">
            <a:avLst>
              <a:gd name="adj" fmla="val 0"/>
            </a:avLst>
          </a:prstGeom>
          <a:noFill/>
          <a:ln w="12700" cap="flat" cmpd="sng">
            <a:solidFill>
              <a:schemeClr val="accent1"/>
            </a:solidFill>
            <a:prstDash val="solid"/>
            <a:round/>
            <a:headEnd type="none" w="sm" len="sm"/>
            <a:tailEnd type="none" w="sm" len="sm"/>
          </a:ln>
        </p:spPr>
        <p:txBody>
          <a:bodyPr spcFirstLastPara="1" wrap="square" lIns="68512" tIns="34243" rIns="68512" bIns="34243" anchor="ctr" anchorCtr="0">
            <a:noAutofit/>
          </a:bodyPr>
          <a:lstStyle/>
          <a:p>
            <a:endParaRPr sz="1099">
              <a:solidFill>
                <a:schemeClr val="bg2">
                  <a:lumMod val="10000"/>
                </a:schemeClr>
              </a:solidFill>
              <a:latin typeface="Arial"/>
              <a:ea typeface="Arial"/>
              <a:cs typeface="Arial"/>
              <a:sym typeface="Arial"/>
            </a:endParaRPr>
          </a:p>
        </p:txBody>
      </p:sp>
      <p:sp>
        <p:nvSpPr>
          <p:cNvPr id="5" name="Google Shape;740;p67">
            <a:extLst>
              <a:ext uri="{FF2B5EF4-FFF2-40B4-BE49-F238E27FC236}">
                <a16:creationId xmlns:a16="http://schemas.microsoft.com/office/drawing/2014/main" id="{D6818DE4-B73D-A64F-93B8-878E49BABE4E}"/>
              </a:ext>
            </a:extLst>
          </p:cNvPr>
          <p:cNvSpPr txBox="1"/>
          <p:nvPr/>
        </p:nvSpPr>
        <p:spPr>
          <a:xfrm>
            <a:off x="6677789" y="2454731"/>
            <a:ext cx="2468880" cy="406005"/>
          </a:xfrm>
          <a:prstGeom prst="rect">
            <a:avLst/>
          </a:prstGeom>
          <a:noFill/>
          <a:ln>
            <a:noFill/>
          </a:ln>
        </p:spPr>
        <p:txBody>
          <a:bodyPr spcFirstLastPara="1" wrap="square" lIns="0" tIns="34243" rIns="0" bIns="34243" anchor="ctr" anchorCtr="0">
            <a:noAutofit/>
          </a:bodyPr>
          <a:lstStyle/>
          <a:p>
            <a:pPr algn="l">
              <a:lnSpc>
                <a:spcPct val="90000"/>
              </a:lnSpc>
            </a:pPr>
            <a:r>
              <a:rPr lang="en" sz="1600" dirty="0">
                <a:latin typeface="Barlow"/>
                <a:ea typeface="Barlow"/>
                <a:cs typeface="Barlow"/>
                <a:sym typeface="Barlow"/>
              </a:rPr>
              <a:t>High performance query engine</a:t>
            </a:r>
            <a:endParaRPr sz="1600" dirty="0">
              <a:latin typeface="Arial"/>
              <a:ea typeface="Arial"/>
              <a:cs typeface="Arial"/>
              <a:sym typeface="Arial"/>
            </a:endParaRPr>
          </a:p>
        </p:txBody>
      </p:sp>
      <p:grpSp>
        <p:nvGrpSpPr>
          <p:cNvPr id="6" name="Google Shape;741;p67">
            <a:extLst>
              <a:ext uri="{FF2B5EF4-FFF2-40B4-BE49-F238E27FC236}">
                <a16:creationId xmlns:a16="http://schemas.microsoft.com/office/drawing/2014/main" id="{FBBA1E60-16E0-B84F-BB0B-870CC69FA74F}"/>
              </a:ext>
            </a:extLst>
          </p:cNvPr>
          <p:cNvGrpSpPr/>
          <p:nvPr/>
        </p:nvGrpSpPr>
        <p:grpSpPr>
          <a:xfrm>
            <a:off x="3494721" y="2234752"/>
            <a:ext cx="2903863" cy="771711"/>
            <a:chOff x="1072249" y="2639691"/>
            <a:chExt cx="4664716" cy="1239664"/>
          </a:xfrm>
        </p:grpSpPr>
        <p:grpSp>
          <p:nvGrpSpPr>
            <p:cNvPr id="7" name="Google Shape;742;p67">
              <a:extLst>
                <a:ext uri="{FF2B5EF4-FFF2-40B4-BE49-F238E27FC236}">
                  <a16:creationId xmlns:a16="http://schemas.microsoft.com/office/drawing/2014/main" id="{77C32876-CCFB-654B-9A9D-47D1C7939C30}"/>
                </a:ext>
              </a:extLst>
            </p:cNvPr>
            <p:cNvGrpSpPr/>
            <p:nvPr/>
          </p:nvGrpSpPr>
          <p:grpSpPr>
            <a:xfrm>
              <a:off x="1352278" y="2639691"/>
              <a:ext cx="3551100" cy="1239664"/>
              <a:chOff x="4156377" y="2860748"/>
              <a:chExt cx="3551100" cy="728400"/>
            </a:xfrm>
          </p:grpSpPr>
          <p:cxnSp>
            <p:nvCxnSpPr>
              <p:cNvPr id="10" name="Google Shape;743;p67">
                <a:extLst>
                  <a:ext uri="{FF2B5EF4-FFF2-40B4-BE49-F238E27FC236}">
                    <a16:creationId xmlns:a16="http://schemas.microsoft.com/office/drawing/2014/main" id="{7C1D8D2C-F52E-4249-A859-A292D177195C}"/>
                  </a:ext>
                </a:extLst>
              </p:cNvPr>
              <p:cNvCxnSpPr/>
              <p:nvPr/>
            </p:nvCxnSpPr>
            <p:spPr>
              <a:xfrm rot="10800000">
                <a:off x="4156377" y="2860748"/>
                <a:ext cx="0" cy="728400"/>
              </a:xfrm>
              <a:prstGeom prst="straightConnector1">
                <a:avLst/>
              </a:prstGeom>
              <a:noFill/>
              <a:ln w="38100" cap="flat" cmpd="sng">
                <a:solidFill>
                  <a:schemeClr val="accent1"/>
                </a:solidFill>
                <a:prstDash val="solid"/>
                <a:round/>
                <a:headEnd type="none" w="sm" len="sm"/>
                <a:tailEnd type="stealth" w="med" len="med"/>
              </a:ln>
            </p:spPr>
          </p:cxnSp>
          <p:cxnSp>
            <p:nvCxnSpPr>
              <p:cNvPr id="11" name="Google Shape;744;p67">
                <a:extLst>
                  <a:ext uri="{FF2B5EF4-FFF2-40B4-BE49-F238E27FC236}">
                    <a16:creationId xmlns:a16="http://schemas.microsoft.com/office/drawing/2014/main" id="{C3D94620-094A-424C-9584-55639E905E73}"/>
                  </a:ext>
                </a:extLst>
              </p:cNvPr>
              <p:cNvCxnSpPr/>
              <p:nvPr/>
            </p:nvCxnSpPr>
            <p:spPr>
              <a:xfrm rot="10800000">
                <a:off x="5340077" y="2860748"/>
                <a:ext cx="0" cy="728400"/>
              </a:xfrm>
              <a:prstGeom prst="straightConnector1">
                <a:avLst/>
              </a:prstGeom>
              <a:noFill/>
              <a:ln w="38100" cap="flat" cmpd="sng">
                <a:solidFill>
                  <a:schemeClr val="accent1"/>
                </a:solidFill>
                <a:prstDash val="solid"/>
                <a:round/>
                <a:headEnd type="none" w="sm" len="sm"/>
                <a:tailEnd type="stealth" w="med" len="med"/>
              </a:ln>
            </p:spPr>
          </p:cxnSp>
          <p:cxnSp>
            <p:nvCxnSpPr>
              <p:cNvPr id="12" name="Google Shape;745;p67">
                <a:extLst>
                  <a:ext uri="{FF2B5EF4-FFF2-40B4-BE49-F238E27FC236}">
                    <a16:creationId xmlns:a16="http://schemas.microsoft.com/office/drawing/2014/main" id="{C510382E-7366-1E41-9653-663722D82CE8}"/>
                  </a:ext>
                </a:extLst>
              </p:cNvPr>
              <p:cNvCxnSpPr/>
              <p:nvPr/>
            </p:nvCxnSpPr>
            <p:spPr>
              <a:xfrm rot="10800000">
                <a:off x="6523777" y="2860748"/>
                <a:ext cx="0" cy="728400"/>
              </a:xfrm>
              <a:prstGeom prst="straightConnector1">
                <a:avLst/>
              </a:prstGeom>
              <a:noFill/>
              <a:ln w="38100" cap="flat" cmpd="sng">
                <a:solidFill>
                  <a:schemeClr val="accent1"/>
                </a:solidFill>
                <a:prstDash val="solid"/>
                <a:round/>
                <a:headEnd type="none" w="sm" len="sm"/>
                <a:tailEnd type="stealth" w="med" len="med"/>
              </a:ln>
            </p:spPr>
          </p:cxnSp>
          <p:cxnSp>
            <p:nvCxnSpPr>
              <p:cNvPr id="13" name="Google Shape;746;p67">
                <a:extLst>
                  <a:ext uri="{FF2B5EF4-FFF2-40B4-BE49-F238E27FC236}">
                    <a16:creationId xmlns:a16="http://schemas.microsoft.com/office/drawing/2014/main" id="{E0840BC7-A3C9-764A-8E5C-8370F3A9C1C1}"/>
                  </a:ext>
                </a:extLst>
              </p:cNvPr>
              <p:cNvCxnSpPr/>
              <p:nvPr/>
            </p:nvCxnSpPr>
            <p:spPr>
              <a:xfrm rot="10800000">
                <a:off x="7707477" y="2860748"/>
                <a:ext cx="0" cy="728400"/>
              </a:xfrm>
              <a:prstGeom prst="straightConnector1">
                <a:avLst/>
              </a:prstGeom>
              <a:noFill/>
              <a:ln w="38100" cap="flat" cmpd="sng">
                <a:solidFill>
                  <a:schemeClr val="accent1"/>
                </a:solidFill>
                <a:prstDash val="solid"/>
                <a:round/>
                <a:headEnd type="none" w="sm" len="sm"/>
                <a:tailEnd type="stealth" w="med" len="med"/>
              </a:ln>
            </p:spPr>
          </p:cxnSp>
        </p:grpSp>
        <p:sp>
          <p:nvSpPr>
            <p:cNvPr id="8" name="Google Shape;747;p67">
              <a:extLst>
                <a:ext uri="{FF2B5EF4-FFF2-40B4-BE49-F238E27FC236}">
                  <a16:creationId xmlns:a16="http://schemas.microsoft.com/office/drawing/2014/main" id="{643E524D-E925-3E45-A9C1-B59595D73CE3}"/>
                </a:ext>
              </a:extLst>
            </p:cNvPr>
            <p:cNvSpPr/>
            <p:nvPr/>
          </p:nvSpPr>
          <p:spPr>
            <a:xfrm>
              <a:off x="1072249" y="2958412"/>
              <a:ext cx="4111200" cy="721500"/>
            </a:xfrm>
            <a:prstGeom prst="rect">
              <a:avLst/>
            </a:prstGeom>
            <a:solidFill>
              <a:schemeClr val="lt1"/>
            </a:solidFill>
            <a:ln w="44450" cap="flat" cmpd="sng">
              <a:solidFill>
                <a:schemeClr val="accent1"/>
              </a:solidFill>
              <a:prstDash val="solid"/>
              <a:round/>
              <a:headEnd type="none" w="sm" len="sm"/>
              <a:tailEnd type="none" w="sm" len="sm"/>
            </a:ln>
          </p:spPr>
          <p:txBody>
            <a:bodyPr spcFirstLastPara="1" wrap="square" lIns="68512" tIns="34243" rIns="68512" bIns="34243" anchor="ctr" anchorCtr="0">
              <a:noAutofit/>
            </a:bodyPr>
            <a:lstStyle/>
            <a:p>
              <a:endParaRPr sz="1099">
                <a:solidFill>
                  <a:schemeClr val="lt1"/>
                </a:solidFill>
                <a:latin typeface="Arial"/>
                <a:ea typeface="Arial"/>
                <a:cs typeface="Arial"/>
                <a:sym typeface="Arial"/>
              </a:endParaRPr>
            </a:p>
          </p:txBody>
        </p:sp>
        <p:sp>
          <p:nvSpPr>
            <p:cNvPr id="9" name="Google Shape;748;p67">
              <a:extLst>
                <a:ext uri="{FF2B5EF4-FFF2-40B4-BE49-F238E27FC236}">
                  <a16:creationId xmlns:a16="http://schemas.microsoft.com/office/drawing/2014/main" id="{DC360702-74BC-1E41-9177-740B33792486}"/>
                </a:ext>
              </a:extLst>
            </p:cNvPr>
            <p:cNvSpPr txBox="1"/>
            <p:nvPr/>
          </p:nvSpPr>
          <p:spPr>
            <a:xfrm>
              <a:off x="1625765" y="3050279"/>
              <a:ext cx="4111200" cy="344401"/>
            </a:xfrm>
            <a:prstGeom prst="rect">
              <a:avLst/>
            </a:prstGeom>
            <a:noFill/>
            <a:ln>
              <a:noFill/>
            </a:ln>
          </p:spPr>
          <p:txBody>
            <a:bodyPr spcFirstLastPara="1" wrap="square" lIns="0" tIns="0" rIns="0" bIns="0" anchor="t" anchorCtr="0">
              <a:noAutofit/>
            </a:bodyPr>
            <a:lstStyle/>
            <a:p>
              <a:r>
                <a:rPr lang="en" sz="2098" dirty="0">
                  <a:solidFill>
                    <a:srgbClr val="171616"/>
                  </a:solidFill>
                  <a:latin typeface="Barlow"/>
                  <a:ea typeface="Barlow"/>
                  <a:cs typeface="Barlow"/>
                  <a:sym typeface="Barlow"/>
                </a:rPr>
                <a:t>DELTA ENGINE</a:t>
              </a:r>
              <a:endParaRPr sz="2098" dirty="0">
                <a:solidFill>
                  <a:srgbClr val="171616"/>
                </a:solidFill>
                <a:latin typeface="Barlow"/>
                <a:ea typeface="Barlow"/>
                <a:cs typeface="Barlow"/>
                <a:sym typeface="Barlow"/>
              </a:endParaRPr>
            </a:p>
          </p:txBody>
        </p:sp>
      </p:grpSp>
      <p:sp>
        <p:nvSpPr>
          <p:cNvPr id="15" name="Google Shape;750;p67">
            <a:extLst>
              <a:ext uri="{FF2B5EF4-FFF2-40B4-BE49-F238E27FC236}">
                <a16:creationId xmlns:a16="http://schemas.microsoft.com/office/drawing/2014/main" id="{5B1D4192-B84F-AA42-AB90-8540D22FA810}"/>
              </a:ext>
            </a:extLst>
          </p:cNvPr>
          <p:cNvSpPr/>
          <p:nvPr/>
        </p:nvSpPr>
        <p:spPr>
          <a:xfrm>
            <a:off x="6288485" y="1301920"/>
            <a:ext cx="210473" cy="845441"/>
          </a:xfrm>
          <a:prstGeom prst="rightBracket">
            <a:avLst>
              <a:gd name="adj" fmla="val 0"/>
            </a:avLst>
          </a:prstGeom>
          <a:noFill/>
          <a:ln w="12700" cap="flat" cmpd="sng">
            <a:solidFill>
              <a:schemeClr val="accent1"/>
            </a:solidFill>
            <a:prstDash val="solid"/>
            <a:round/>
            <a:headEnd type="none" w="sm" len="sm"/>
            <a:tailEnd type="none" w="sm" len="sm"/>
          </a:ln>
        </p:spPr>
        <p:txBody>
          <a:bodyPr spcFirstLastPara="1" wrap="square" lIns="68512" tIns="34243" rIns="68512" bIns="34243" anchor="ctr" anchorCtr="0">
            <a:noAutofit/>
          </a:bodyPr>
          <a:lstStyle/>
          <a:p>
            <a:endParaRPr sz="1099">
              <a:solidFill>
                <a:schemeClr val="bg2">
                  <a:lumMod val="10000"/>
                </a:schemeClr>
              </a:solidFill>
              <a:latin typeface="Arial"/>
              <a:cs typeface="Arial"/>
              <a:sym typeface="Arial"/>
            </a:endParaRPr>
          </a:p>
        </p:txBody>
      </p:sp>
      <p:sp>
        <p:nvSpPr>
          <p:cNvPr id="16" name="Google Shape;751;p67">
            <a:extLst>
              <a:ext uri="{FF2B5EF4-FFF2-40B4-BE49-F238E27FC236}">
                <a16:creationId xmlns:a16="http://schemas.microsoft.com/office/drawing/2014/main" id="{FDF5340D-1772-734D-86F0-48A801546E03}"/>
              </a:ext>
            </a:extLst>
          </p:cNvPr>
          <p:cNvSpPr txBox="1"/>
          <p:nvPr/>
        </p:nvSpPr>
        <p:spPr>
          <a:xfrm>
            <a:off x="6677789" y="1510330"/>
            <a:ext cx="2468880" cy="406005"/>
          </a:xfrm>
          <a:prstGeom prst="rect">
            <a:avLst/>
          </a:prstGeom>
          <a:noFill/>
          <a:ln>
            <a:noFill/>
          </a:ln>
        </p:spPr>
        <p:txBody>
          <a:bodyPr spcFirstLastPara="1" wrap="square" lIns="0" tIns="34243" rIns="0" bIns="34243" anchor="ctr" anchorCtr="0">
            <a:noAutofit/>
          </a:bodyPr>
          <a:lstStyle/>
          <a:p>
            <a:pPr algn="l">
              <a:lnSpc>
                <a:spcPct val="90000"/>
              </a:lnSpc>
            </a:pPr>
            <a:r>
              <a:rPr lang="en" sz="1600" dirty="0">
                <a:latin typeface="Barlow"/>
                <a:ea typeface="Barlow"/>
                <a:cs typeface="Barlow"/>
                <a:sym typeface="Barlow"/>
              </a:rPr>
              <a:t>One platform for every use case</a:t>
            </a:r>
            <a:endParaRPr sz="1600" dirty="0">
              <a:latin typeface="Arial"/>
              <a:ea typeface="Arial"/>
              <a:cs typeface="Arial"/>
              <a:sym typeface="Arial"/>
            </a:endParaRPr>
          </a:p>
        </p:txBody>
      </p:sp>
      <p:grpSp>
        <p:nvGrpSpPr>
          <p:cNvPr id="17" name="Google Shape;752;p67">
            <a:extLst>
              <a:ext uri="{FF2B5EF4-FFF2-40B4-BE49-F238E27FC236}">
                <a16:creationId xmlns:a16="http://schemas.microsoft.com/office/drawing/2014/main" id="{0CFA7F16-CF6D-6544-B2FE-8F25C592ED80}"/>
              </a:ext>
            </a:extLst>
          </p:cNvPr>
          <p:cNvGrpSpPr/>
          <p:nvPr/>
        </p:nvGrpSpPr>
        <p:grpSpPr>
          <a:xfrm>
            <a:off x="3345082" y="1259756"/>
            <a:ext cx="2858568" cy="716134"/>
            <a:chOff x="768623" y="1156963"/>
            <a:chExt cx="4591955" cy="1150385"/>
          </a:xfrm>
        </p:grpSpPr>
        <p:pic>
          <p:nvPicPr>
            <p:cNvPr id="18" name="Google Shape;753;p67">
              <a:extLst>
                <a:ext uri="{FF2B5EF4-FFF2-40B4-BE49-F238E27FC236}">
                  <a16:creationId xmlns:a16="http://schemas.microsoft.com/office/drawing/2014/main" id="{F20FA4BD-2047-E645-8E06-C471878DFEE0}"/>
                </a:ext>
              </a:extLst>
            </p:cNvPr>
            <p:cNvPicPr preferRelativeResize="0"/>
            <p:nvPr/>
          </p:nvPicPr>
          <p:blipFill rotWithShape="1">
            <a:blip r:embed="rId3">
              <a:alphaModFix/>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2072982" y="1314252"/>
              <a:ext cx="937421" cy="937421"/>
            </a:xfrm>
            <a:prstGeom prst="rect">
              <a:avLst/>
            </a:prstGeom>
            <a:noFill/>
            <a:ln>
              <a:noFill/>
            </a:ln>
          </p:spPr>
        </p:pic>
        <p:pic>
          <p:nvPicPr>
            <p:cNvPr id="19" name="Google Shape;754;p67">
              <a:extLst>
                <a:ext uri="{FF2B5EF4-FFF2-40B4-BE49-F238E27FC236}">
                  <a16:creationId xmlns:a16="http://schemas.microsoft.com/office/drawing/2014/main" id="{CE63CFAB-D6D6-EB44-A2CE-15136C5DED94}"/>
                </a:ext>
              </a:extLst>
            </p:cNvPr>
            <p:cNvPicPr preferRelativeResize="0"/>
            <p:nvPr/>
          </p:nvPicPr>
          <p:blipFill rotWithShape="1">
            <a:blip r:embed="rId4">
              <a:alphaModFix/>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3279703" y="1286197"/>
              <a:ext cx="914400" cy="914400"/>
            </a:xfrm>
            <a:prstGeom prst="rect">
              <a:avLst/>
            </a:prstGeom>
            <a:noFill/>
            <a:ln>
              <a:noFill/>
            </a:ln>
          </p:spPr>
        </p:pic>
        <p:pic>
          <p:nvPicPr>
            <p:cNvPr id="20" name="Google Shape;755;p67">
              <a:extLst>
                <a:ext uri="{FF2B5EF4-FFF2-40B4-BE49-F238E27FC236}">
                  <a16:creationId xmlns:a16="http://schemas.microsoft.com/office/drawing/2014/main" id="{763FC3F9-6E27-F942-8566-E983B9855CA7}"/>
                </a:ext>
              </a:extLst>
            </p:cNvPr>
            <p:cNvPicPr preferRelativeResize="0"/>
            <p:nvPr/>
          </p:nvPicPr>
          <p:blipFill rotWithShape="1">
            <a:blip r:embed="rId5">
              <a:alphaModFix/>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4542286" y="1384991"/>
              <a:ext cx="685800" cy="685800"/>
            </a:xfrm>
            <a:prstGeom prst="rect">
              <a:avLst/>
            </a:prstGeom>
            <a:noFill/>
            <a:ln>
              <a:noFill/>
            </a:ln>
          </p:spPr>
        </p:pic>
        <p:sp>
          <p:nvSpPr>
            <p:cNvPr id="21" name="Google Shape;756;p67">
              <a:extLst>
                <a:ext uri="{FF2B5EF4-FFF2-40B4-BE49-F238E27FC236}">
                  <a16:creationId xmlns:a16="http://schemas.microsoft.com/office/drawing/2014/main" id="{849A2DEE-B40A-4B45-B41E-5D4C1470E21D}"/>
                </a:ext>
              </a:extLst>
            </p:cNvPr>
            <p:cNvSpPr txBox="1"/>
            <p:nvPr/>
          </p:nvSpPr>
          <p:spPr>
            <a:xfrm>
              <a:off x="812603" y="2113040"/>
              <a:ext cx="1058079" cy="180143"/>
            </a:xfrm>
            <a:prstGeom prst="rect">
              <a:avLst/>
            </a:prstGeom>
            <a:noFill/>
            <a:ln>
              <a:noFill/>
            </a:ln>
          </p:spPr>
          <p:txBody>
            <a:bodyPr spcFirstLastPara="1" wrap="square" lIns="0" tIns="0" rIns="0" bIns="0" anchor="t" anchorCtr="0">
              <a:noAutofit/>
            </a:bodyPr>
            <a:lstStyle/>
            <a:p>
              <a:r>
                <a:rPr lang="en" sz="1049" dirty="0">
                  <a:solidFill>
                    <a:schemeClr val="accent3"/>
                  </a:solidFill>
                  <a:latin typeface="Barlow"/>
                  <a:ea typeface="Barlow"/>
                  <a:cs typeface="Barlow"/>
                  <a:sym typeface="Barlow"/>
                </a:rPr>
                <a:t>Streaming Analytics</a:t>
              </a:r>
              <a:endParaRPr sz="1049" dirty="0">
                <a:solidFill>
                  <a:schemeClr val="accent3"/>
                </a:solidFill>
                <a:latin typeface="Arial"/>
                <a:ea typeface="Arial"/>
                <a:cs typeface="Arial"/>
                <a:sym typeface="Arial"/>
              </a:endParaRPr>
            </a:p>
          </p:txBody>
        </p:sp>
        <p:sp>
          <p:nvSpPr>
            <p:cNvPr id="22" name="Google Shape;757;p67">
              <a:extLst>
                <a:ext uri="{FF2B5EF4-FFF2-40B4-BE49-F238E27FC236}">
                  <a16:creationId xmlns:a16="http://schemas.microsoft.com/office/drawing/2014/main" id="{F5E72F3E-D903-F94C-8925-EA8203F61EB1}"/>
                </a:ext>
              </a:extLst>
            </p:cNvPr>
            <p:cNvSpPr txBox="1"/>
            <p:nvPr/>
          </p:nvSpPr>
          <p:spPr>
            <a:xfrm>
              <a:off x="2384794" y="2113038"/>
              <a:ext cx="914400" cy="183001"/>
            </a:xfrm>
            <a:prstGeom prst="rect">
              <a:avLst/>
            </a:prstGeom>
            <a:noFill/>
            <a:ln>
              <a:noFill/>
            </a:ln>
          </p:spPr>
          <p:txBody>
            <a:bodyPr spcFirstLastPara="1" wrap="square" lIns="0" tIns="0" rIns="0" bIns="0" anchor="t" anchorCtr="0">
              <a:noAutofit/>
            </a:bodyPr>
            <a:lstStyle/>
            <a:p>
              <a:r>
                <a:rPr lang="en" sz="1049" dirty="0">
                  <a:solidFill>
                    <a:schemeClr val="accent3"/>
                  </a:solidFill>
                  <a:latin typeface="Barlow"/>
                  <a:ea typeface="Barlow"/>
                  <a:cs typeface="Barlow"/>
                  <a:sym typeface="Barlow"/>
                </a:rPr>
                <a:t>BI</a:t>
              </a:r>
              <a:endParaRPr sz="1049" dirty="0">
                <a:solidFill>
                  <a:schemeClr val="accent3"/>
                </a:solidFill>
                <a:latin typeface="Barlow"/>
                <a:ea typeface="Barlow"/>
                <a:cs typeface="Barlow"/>
                <a:sym typeface="Barlow"/>
              </a:endParaRPr>
            </a:p>
          </p:txBody>
        </p:sp>
        <p:sp>
          <p:nvSpPr>
            <p:cNvPr id="23" name="Google Shape;758;p67">
              <a:extLst>
                <a:ext uri="{FF2B5EF4-FFF2-40B4-BE49-F238E27FC236}">
                  <a16:creationId xmlns:a16="http://schemas.microsoft.com/office/drawing/2014/main" id="{2A15D349-1BE5-7C4A-A181-A0083E625E8F}"/>
                </a:ext>
              </a:extLst>
            </p:cNvPr>
            <p:cNvSpPr txBox="1"/>
            <p:nvPr/>
          </p:nvSpPr>
          <p:spPr>
            <a:xfrm>
              <a:off x="3354283" y="2113038"/>
              <a:ext cx="914400" cy="183001"/>
            </a:xfrm>
            <a:prstGeom prst="rect">
              <a:avLst/>
            </a:prstGeom>
            <a:noFill/>
            <a:ln>
              <a:noFill/>
            </a:ln>
          </p:spPr>
          <p:txBody>
            <a:bodyPr spcFirstLastPara="1" wrap="square" lIns="0" tIns="0" rIns="0" bIns="0" anchor="t" anchorCtr="0">
              <a:noAutofit/>
            </a:bodyPr>
            <a:lstStyle/>
            <a:p>
              <a:r>
                <a:rPr lang="en" sz="1049" dirty="0">
                  <a:solidFill>
                    <a:schemeClr val="accent3"/>
                  </a:solidFill>
                  <a:latin typeface="Barlow"/>
                  <a:ea typeface="Barlow"/>
                  <a:cs typeface="Barlow"/>
                  <a:sym typeface="Barlow"/>
                </a:rPr>
                <a:t>Data Science</a:t>
              </a:r>
              <a:endParaRPr sz="1049" dirty="0">
                <a:solidFill>
                  <a:schemeClr val="accent3"/>
                </a:solidFill>
                <a:latin typeface="Barlow"/>
                <a:ea typeface="Barlow"/>
                <a:cs typeface="Barlow"/>
                <a:sym typeface="Barlow"/>
              </a:endParaRPr>
            </a:p>
          </p:txBody>
        </p:sp>
        <p:sp>
          <p:nvSpPr>
            <p:cNvPr id="24" name="Google Shape;759;p67">
              <a:extLst>
                <a:ext uri="{FF2B5EF4-FFF2-40B4-BE49-F238E27FC236}">
                  <a16:creationId xmlns:a16="http://schemas.microsoft.com/office/drawing/2014/main" id="{ECCABEB0-3332-8044-BF23-43D14E75A3F0}"/>
                </a:ext>
              </a:extLst>
            </p:cNvPr>
            <p:cNvSpPr txBox="1"/>
            <p:nvPr/>
          </p:nvSpPr>
          <p:spPr>
            <a:xfrm>
              <a:off x="4446178" y="2113038"/>
              <a:ext cx="914400" cy="183000"/>
            </a:xfrm>
            <a:prstGeom prst="rect">
              <a:avLst/>
            </a:prstGeom>
            <a:noFill/>
            <a:ln>
              <a:noFill/>
            </a:ln>
          </p:spPr>
          <p:txBody>
            <a:bodyPr spcFirstLastPara="1" wrap="square" lIns="0" tIns="0" rIns="0" bIns="0" anchor="t" anchorCtr="0">
              <a:noAutofit/>
            </a:bodyPr>
            <a:lstStyle/>
            <a:p>
              <a:r>
                <a:rPr lang="en" sz="1049">
                  <a:solidFill>
                    <a:schemeClr val="accent3"/>
                  </a:solidFill>
                  <a:latin typeface="Barlow"/>
                  <a:ea typeface="Barlow"/>
                  <a:cs typeface="Barlow"/>
                  <a:sym typeface="Barlow"/>
                </a:rPr>
                <a:t>Machine Learning</a:t>
              </a:r>
              <a:endParaRPr sz="1049">
                <a:solidFill>
                  <a:schemeClr val="accent3"/>
                </a:solidFill>
                <a:latin typeface="Barlow"/>
                <a:ea typeface="Barlow"/>
                <a:cs typeface="Barlow"/>
                <a:sym typeface="Barlow"/>
              </a:endParaRPr>
            </a:p>
          </p:txBody>
        </p:sp>
        <p:pic>
          <p:nvPicPr>
            <p:cNvPr id="25" name="Google Shape;760;p67">
              <a:extLst>
                <a:ext uri="{FF2B5EF4-FFF2-40B4-BE49-F238E27FC236}">
                  <a16:creationId xmlns:a16="http://schemas.microsoft.com/office/drawing/2014/main" id="{46ADDC96-3E88-0948-9369-E151359B449D}"/>
                </a:ext>
              </a:extLst>
            </p:cNvPr>
            <p:cNvPicPr preferRelativeResize="0"/>
            <p:nvPr/>
          </p:nvPicPr>
          <p:blipFill rotWithShape="1">
            <a:blip r:embed="rId6">
              <a:alphaModFix/>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flipH="1">
              <a:off x="768623" y="1156963"/>
              <a:ext cx="1150385" cy="1150385"/>
            </a:xfrm>
            <a:prstGeom prst="rect">
              <a:avLst/>
            </a:prstGeom>
            <a:noFill/>
            <a:ln>
              <a:noFill/>
            </a:ln>
          </p:spPr>
        </p:pic>
      </p:grpSp>
      <p:sp>
        <p:nvSpPr>
          <p:cNvPr id="26" name="Google Shape;761;p67">
            <a:extLst>
              <a:ext uri="{FF2B5EF4-FFF2-40B4-BE49-F238E27FC236}">
                <a16:creationId xmlns:a16="http://schemas.microsoft.com/office/drawing/2014/main" id="{F3C9C941-75C7-7245-9BD7-B4061F94BF2D}"/>
              </a:ext>
            </a:extLst>
          </p:cNvPr>
          <p:cNvSpPr/>
          <p:nvPr/>
        </p:nvSpPr>
        <p:spPr>
          <a:xfrm>
            <a:off x="6278468" y="3929633"/>
            <a:ext cx="210473" cy="617599"/>
          </a:xfrm>
          <a:prstGeom prst="rightBracket">
            <a:avLst>
              <a:gd name="adj" fmla="val 0"/>
            </a:avLst>
          </a:prstGeom>
          <a:noFill/>
          <a:ln w="12700" cap="flat" cmpd="sng">
            <a:solidFill>
              <a:schemeClr val="accent1"/>
            </a:solidFill>
            <a:prstDash val="solid"/>
            <a:round/>
            <a:headEnd type="none" w="sm" len="sm"/>
            <a:tailEnd type="none" w="sm" len="sm"/>
          </a:ln>
        </p:spPr>
        <p:txBody>
          <a:bodyPr spcFirstLastPara="1" wrap="square" lIns="68512" tIns="34243" rIns="68512" bIns="34243" anchor="ctr" anchorCtr="0">
            <a:noAutofit/>
          </a:bodyPr>
          <a:lstStyle/>
          <a:p>
            <a:endParaRPr sz="1099">
              <a:solidFill>
                <a:schemeClr val="bg2">
                  <a:lumMod val="10000"/>
                </a:schemeClr>
              </a:solidFill>
              <a:latin typeface="Arial"/>
              <a:ea typeface="Arial"/>
              <a:cs typeface="Arial"/>
              <a:sym typeface="Arial"/>
            </a:endParaRPr>
          </a:p>
        </p:txBody>
      </p:sp>
      <p:sp>
        <p:nvSpPr>
          <p:cNvPr id="27" name="Google Shape;762;p67">
            <a:extLst>
              <a:ext uri="{FF2B5EF4-FFF2-40B4-BE49-F238E27FC236}">
                <a16:creationId xmlns:a16="http://schemas.microsoft.com/office/drawing/2014/main" id="{1F62CF07-2BBC-FC42-841D-B6E02A6F3774}"/>
              </a:ext>
            </a:extLst>
          </p:cNvPr>
          <p:cNvSpPr txBox="1"/>
          <p:nvPr/>
        </p:nvSpPr>
        <p:spPr>
          <a:xfrm>
            <a:off x="6685211" y="4036560"/>
            <a:ext cx="2468880" cy="406005"/>
          </a:xfrm>
          <a:prstGeom prst="rect">
            <a:avLst/>
          </a:prstGeom>
          <a:noFill/>
          <a:ln>
            <a:noFill/>
          </a:ln>
        </p:spPr>
        <p:txBody>
          <a:bodyPr spcFirstLastPara="1" wrap="square" lIns="0" tIns="34243" rIns="0" bIns="34243" anchor="ctr" anchorCtr="0">
            <a:noAutofit/>
          </a:bodyPr>
          <a:lstStyle/>
          <a:p>
            <a:pPr algn="l">
              <a:lnSpc>
                <a:spcPct val="90000"/>
              </a:lnSpc>
            </a:pPr>
            <a:r>
              <a:rPr lang="en" sz="1600" dirty="0">
                <a:latin typeface="Barlow"/>
                <a:ea typeface="Barlow"/>
                <a:cs typeface="Barlow"/>
                <a:sym typeface="Barlow"/>
              </a:rPr>
              <a:t>Data Lake for all your data</a:t>
            </a:r>
            <a:endParaRPr sz="1600" dirty="0">
              <a:latin typeface="Arial"/>
              <a:ea typeface="Arial"/>
              <a:cs typeface="Arial"/>
              <a:sym typeface="Arial"/>
            </a:endParaRPr>
          </a:p>
        </p:txBody>
      </p:sp>
      <p:sp>
        <p:nvSpPr>
          <p:cNvPr id="29" name="Google Shape;764;p67">
            <a:extLst>
              <a:ext uri="{FF2B5EF4-FFF2-40B4-BE49-F238E27FC236}">
                <a16:creationId xmlns:a16="http://schemas.microsoft.com/office/drawing/2014/main" id="{BDD3BEAC-3DB8-574D-9E61-7B8F4C6E781D}"/>
              </a:ext>
            </a:extLst>
          </p:cNvPr>
          <p:cNvSpPr txBox="1"/>
          <p:nvPr/>
        </p:nvSpPr>
        <p:spPr>
          <a:xfrm>
            <a:off x="3518142" y="4300334"/>
            <a:ext cx="711149" cy="214394"/>
          </a:xfrm>
          <a:prstGeom prst="rect">
            <a:avLst/>
          </a:prstGeom>
          <a:noFill/>
          <a:ln>
            <a:noFill/>
          </a:ln>
        </p:spPr>
        <p:txBody>
          <a:bodyPr spcFirstLastPara="1" wrap="square" lIns="0" tIns="0" rIns="0" bIns="0" anchor="t" anchorCtr="0">
            <a:noAutofit/>
          </a:bodyPr>
          <a:lstStyle/>
          <a:p>
            <a:r>
              <a:rPr lang="en" sz="1099" dirty="0">
                <a:solidFill>
                  <a:srgbClr val="C0167A"/>
                </a:solidFill>
                <a:latin typeface="Barlow"/>
                <a:ea typeface="Barlow"/>
                <a:cs typeface="Barlow"/>
                <a:sym typeface="Barlow"/>
              </a:rPr>
              <a:t>Structured</a:t>
            </a:r>
            <a:endParaRPr sz="1099" dirty="0">
              <a:solidFill>
                <a:srgbClr val="C0167A"/>
              </a:solidFill>
              <a:latin typeface="Barlow"/>
              <a:ea typeface="Barlow"/>
              <a:cs typeface="Barlow"/>
              <a:sym typeface="Barlow"/>
            </a:endParaRPr>
          </a:p>
        </p:txBody>
      </p:sp>
      <p:pic>
        <p:nvPicPr>
          <p:cNvPr id="30" name="Google Shape;765;p67">
            <a:extLst>
              <a:ext uri="{FF2B5EF4-FFF2-40B4-BE49-F238E27FC236}">
                <a16:creationId xmlns:a16="http://schemas.microsoft.com/office/drawing/2014/main" id="{3125F061-63B1-5F49-A036-C38A58FC1F1F}"/>
              </a:ext>
            </a:extLst>
          </p:cNvPr>
          <p:cNvPicPr preferRelativeResize="0"/>
          <p:nvPr/>
        </p:nvPicPr>
        <p:blipFill rotWithShape="1">
          <a:blip r:embed="rId7">
            <a:alphaModFix/>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3516517" y="4038840"/>
            <a:ext cx="177851" cy="215963"/>
          </a:xfrm>
          <a:prstGeom prst="rect">
            <a:avLst/>
          </a:prstGeom>
          <a:noFill/>
          <a:ln>
            <a:noFill/>
          </a:ln>
        </p:spPr>
      </p:pic>
      <p:pic>
        <p:nvPicPr>
          <p:cNvPr id="31" name="Google Shape;766;p67">
            <a:extLst>
              <a:ext uri="{FF2B5EF4-FFF2-40B4-BE49-F238E27FC236}">
                <a16:creationId xmlns:a16="http://schemas.microsoft.com/office/drawing/2014/main" id="{BEDD27A4-BA1D-8C48-A39D-40305BF181A8}"/>
              </a:ext>
            </a:extLst>
          </p:cNvPr>
          <p:cNvPicPr preferRelativeResize="0"/>
          <p:nvPr/>
        </p:nvPicPr>
        <p:blipFill rotWithShape="1">
          <a:blip r:embed="rId7">
            <a:alphaModFix/>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3783979" y="4038840"/>
            <a:ext cx="177851" cy="215963"/>
          </a:xfrm>
          <a:prstGeom prst="rect">
            <a:avLst/>
          </a:prstGeom>
          <a:noFill/>
          <a:ln>
            <a:noFill/>
          </a:ln>
        </p:spPr>
      </p:pic>
      <p:pic>
        <p:nvPicPr>
          <p:cNvPr id="32" name="Google Shape;767;p67">
            <a:extLst>
              <a:ext uri="{FF2B5EF4-FFF2-40B4-BE49-F238E27FC236}">
                <a16:creationId xmlns:a16="http://schemas.microsoft.com/office/drawing/2014/main" id="{8951DA7B-A913-654B-8F85-9C59DA719290}"/>
              </a:ext>
            </a:extLst>
          </p:cNvPr>
          <p:cNvPicPr preferRelativeResize="0"/>
          <p:nvPr/>
        </p:nvPicPr>
        <p:blipFill rotWithShape="1">
          <a:blip r:embed="rId7">
            <a:alphaModFix/>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4051439" y="4038840"/>
            <a:ext cx="177851" cy="215963"/>
          </a:xfrm>
          <a:prstGeom prst="rect">
            <a:avLst/>
          </a:prstGeom>
          <a:noFill/>
          <a:ln>
            <a:noFill/>
          </a:ln>
        </p:spPr>
      </p:pic>
      <p:pic>
        <p:nvPicPr>
          <p:cNvPr id="33" name="Google Shape;768;p67">
            <a:extLst>
              <a:ext uri="{FF2B5EF4-FFF2-40B4-BE49-F238E27FC236}">
                <a16:creationId xmlns:a16="http://schemas.microsoft.com/office/drawing/2014/main" id="{FD26CDD6-6EB2-6649-B953-24B0B5BB37F1}"/>
              </a:ext>
            </a:extLst>
          </p:cNvPr>
          <p:cNvPicPr preferRelativeResize="0"/>
          <p:nvPr/>
        </p:nvPicPr>
        <p:blipFill rotWithShape="1">
          <a:blip r:embed="rId8">
            <a:alphaModFix/>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877252" y="4025728"/>
            <a:ext cx="242183" cy="242184"/>
          </a:xfrm>
          <a:prstGeom prst="rect">
            <a:avLst/>
          </a:prstGeom>
          <a:noFill/>
          <a:ln>
            <a:noFill/>
          </a:ln>
        </p:spPr>
      </p:pic>
      <p:pic>
        <p:nvPicPr>
          <p:cNvPr id="34" name="Google Shape;769;p67">
            <a:extLst>
              <a:ext uri="{FF2B5EF4-FFF2-40B4-BE49-F238E27FC236}">
                <a16:creationId xmlns:a16="http://schemas.microsoft.com/office/drawing/2014/main" id="{553D741E-7949-6848-800B-7101EBEED14E}"/>
              </a:ext>
            </a:extLst>
          </p:cNvPr>
          <p:cNvPicPr preferRelativeResize="0"/>
          <p:nvPr/>
        </p:nvPicPr>
        <p:blipFill rotWithShape="1">
          <a:blip r:embed="rId9">
            <a:alphaModFix/>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302805" y="4025728"/>
            <a:ext cx="242183" cy="242184"/>
          </a:xfrm>
          <a:prstGeom prst="rect">
            <a:avLst/>
          </a:prstGeom>
          <a:noFill/>
          <a:ln>
            <a:noFill/>
          </a:ln>
        </p:spPr>
      </p:pic>
      <p:pic>
        <p:nvPicPr>
          <p:cNvPr id="35" name="Google Shape;770;p67">
            <a:extLst>
              <a:ext uri="{FF2B5EF4-FFF2-40B4-BE49-F238E27FC236}">
                <a16:creationId xmlns:a16="http://schemas.microsoft.com/office/drawing/2014/main" id="{769B1C41-48CD-614D-89E6-5D551F49298D}"/>
              </a:ext>
            </a:extLst>
          </p:cNvPr>
          <p:cNvPicPr preferRelativeResize="0"/>
          <p:nvPr/>
        </p:nvPicPr>
        <p:blipFill rotWithShape="1">
          <a:blip r:embed="rId10">
            <a:alphaModFix/>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4405917" y="4025728"/>
            <a:ext cx="242183" cy="242184"/>
          </a:xfrm>
          <a:prstGeom prst="rect">
            <a:avLst/>
          </a:prstGeom>
          <a:noFill/>
          <a:ln>
            <a:noFill/>
          </a:ln>
        </p:spPr>
      </p:pic>
      <p:pic>
        <p:nvPicPr>
          <p:cNvPr id="36" name="Google Shape;771;p67">
            <a:extLst>
              <a:ext uri="{FF2B5EF4-FFF2-40B4-BE49-F238E27FC236}">
                <a16:creationId xmlns:a16="http://schemas.microsoft.com/office/drawing/2014/main" id="{27A2A22C-1BBB-F94F-A411-68B4FEE4EC14}"/>
              </a:ext>
            </a:extLst>
          </p:cNvPr>
          <p:cNvPicPr preferRelativeResize="0"/>
          <p:nvPr/>
        </p:nvPicPr>
        <p:blipFill rotWithShape="1">
          <a:blip r:embed="rId11">
            <a:alphaModFix/>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579045" y="4025728"/>
            <a:ext cx="242183" cy="242184"/>
          </a:xfrm>
          <a:prstGeom prst="rect">
            <a:avLst/>
          </a:prstGeom>
          <a:noFill/>
          <a:ln>
            <a:noFill/>
          </a:ln>
        </p:spPr>
      </p:pic>
      <p:sp>
        <p:nvSpPr>
          <p:cNvPr id="37" name="Google Shape;772;p67">
            <a:extLst>
              <a:ext uri="{FF2B5EF4-FFF2-40B4-BE49-F238E27FC236}">
                <a16:creationId xmlns:a16="http://schemas.microsoft.com/office/drawing/2014/main" id="{802BC057-3D03-CE4C-ABDA-9D543BFFCF58}"/>
              </a:ext>
            </a:extLst>
          </p:cNvPr>
          <p:cNvSpPr txBox="1"/>
          <p:nvPr/>
        </p:nvSpPr>
        <p:spPr>
          <a:xfrm>
            <a:off x="6682871" y="3182397"/>
            <a:ext cx="2468880" cy="406005"/>
          </a:xfrm>
          <a:prstGeom prst="rect">
            <a:avLst/>
          </a:prstGeom>
          <a:noFill/>
          <a:ln>
            <a:noFill/>
          </a:ln>
        </p:spPr>
        <p:txBody>
          <a:bodyPr spcFirstLastPara="1" wrap="square" lIns="0" tIns="34243" rIns="0" bIns="34243" anchor="ctr" anchorCtr="0">
            <a:noAutofit/>
          </a:bodyPr>
          <a:lstStyle/>
          <a:p>
            <a:pPr algn="l">
              <a:lnSpc>
                <a:spcPct val="90000"/>
              </a:lnSpc>
            </a:pPr>
            <a:r>
              <a:rPr lang="en" sz="1600" dirty="0">
                <a:latin typeface="Barlow"/>
                <a:ea typeface="Barlow"/>
                <a:cs typeface="Barlow"/>
                <a:sym typeface="Barlow"/>
              </a:rPr>
              <a:t>Structured transactional layer</a:t>
            </a:r>
            <a:endParaRPr sz="1600" dirty="0">
              <a:latin typeface="Arial"/>
              <a:ea typeface="Arial"/>
              <a:cs typeface="Arial"/>
              <a:sym typeface="Arial"/>
            </a:endParaRPr>
          </a:p>
        </p:txBody>
      </p:sp>
      <p:sp>
        <p:nvSpPr>
          <p:cNvPr id="38" name="Google Shape;773;p67">
            <a:extLst>
              <a:ext uri="{FF2B5EF4-FFF2-40B4-BE49-F238E27FC236}">
                <a16:creationId xmlns:a16="http://schemas.microsoft.com/office/drawing/2014/main" id="{2CC1582C-ED39-E246-BF60-AB46526DCEE0}"/>
              </a:ext>
            </a:extLst>
          </p:cNvPr>
          <p:cNvSpPr/>
          <p:nvPr/>
        </p:nvSpPr>
        <p:spPr>
          <a:xfrm>
            <a:off x="6277360" y="3030200"/>
            <a:ext cx="210473" cy="740877"/>
          </a:xfrm>
          <a:prstGeom prst="rightBracket">
            <a:avLst>
              <a:gd name="adj" fmla="val 0"/>
            </a:avLst>
          </a:prstGeom>
          <a:noFill/>
          <a:ln w="12700" cap="flat" cmpd="sng">
            <a:solidFill>
              <a:schemeClr val="accent1"/>
            </a:solidFill>
            <a:prstDash val="solid"/>
            <a:round/>
            <a:headEnd type="none" w="sm" len="sm"/>
            <a:tailEnd type="none" w="sm" len="sm"/>
          </a:ln>
        </p:spPr>
        <p:txBody>
          <a:bodyPr spcFirstLastPara="1" wrap="square" lIns="68512" tIns="34243" rIns="68512" bIns="34243" anchor="ctr" anchorCtr="0">
            <a:noAutofit/>
          </a:bodyPr>
          <a:lstStyle/>
          <a:p>
            <a:endParaRPr sz="1099">
              <a:solidFill>
                <a:schemeClr val="bg2">
                  <a:lumMod val="10000"/>
                </a:schemeClr>
              </a:solidFill>
              <a:latin typeface="Arial"/>
              <a:ea typeface="Arial"/>
              <a:cs typeface="Arial"/>
              <a:sym typeface="Arial"/>
            </a:endParaRPr>
          </a:p>
        </p:txBody>
      </p:sp>
      <p:pic>
        <p:nvPicPr>
          <p:cNvPr id="39" name="Google Shape;774;p67">
            <a:extLst>
              <a:ext uri="{FF2B5EF4-FFF2-40B4-BE49-F238E27FC236}">
                <a16:creationId xmlns:a16="http://schemas.microsoft.com/office/drawing/2014/main" id="{E2CED54A-B644-B249-9013-0F9C8FC8C3DF}"/>
              </a:ext>
            </a:extLst>
          </p:cNvPr>
          <p:cNvPicPr preferRelativeResize="0"/>
          <p:nvPr/>
        </p:nvPicPr>
        <p:blipFill rotWithShape="1">
          <a:blip r:embed="rId12">
            <a:alphaModFix/>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3423802" y="2877718"/>
            <a:ext cx="2675377" cy="1114741"/>
          </a:xfrm>
          <a:prstGeom prst="rect">
            <a:avLst/>
          </a:prstGeom>
          <a:noFill/>
          <a:ln>
            <a:noFill/>
          </a:ln>
        </p:spPr>
      </p:pic>
      <p:cxnSp>
        <p:nvCxnSpPr>
          <p:cNvPr id="40" name="Google Shape;775;p67">
            <a:extLst>
              <a:ext uri="{FF2B5EF4-FFF2-40B4-BE49-F238E27FC236}">
                <a16:creationId xmlns:a16="http://schemas.microsoft.com/office/drawing/2014/main" id="{0475B993-D4A4-8D40-9DD6-0792B38C1CC9}"/>
              </a:ext>
            </a:extLst>
          </p:cNvPr>
          <p:cNvCxnSpPr>
            <a:cxnSpLocks/>
          </p:cNvCxnSpPr>
          <p:nvPr/>
        </p:nvCxnSpPr>
        <p:spPr>
          <a:xfrm rot="10800000">
            <a:off x="4766560" y="3423432"/>
            <a:ext cx="0" cy="412943"/>
          </a:xfrm>
          <a:prstGeom prst="straightConnector1">
            <a:avLst/>
          </a:prstGeom>
          <a:noFill/>
          <a:ln w="34925" cap="flat" cmpd="sng">
            <a:solidFill>
              <a:schemeClr val="accent1"/>
            </a:solidFill>
            <a:prstDash val="solid"/>
            <a:round/>
            <a:headEnd type="none" w="sm" len="sm"/>
            <a:tailEnd type="stealth" w="med" len="med"/>
          </a:ln>
        </p:spPr>
      </p:cxnSp>
      <p:cxnSp>
        <p:nvCxnSpPr>
          <p:cNvPr id="41" name="Google Shape;776;p67">
            <a:extLst>
              <a:ext uri="{FF2B5EF4-FFF2-40B4-BE49-F238E27FC236}">
                <a16:creationId xmlns:a16="http://schemas.microsoft.com/office/drawing/2014/main" id="{430E524E-1501-1F41-B042-EB756404AADA}"/>
              </a:ext>
            </a:extLst>
          </p:cNvPr>
          <p:cNvCxnSpPr>
            <a:cxnSpLocks/>
          </p:cNvCxnSpPr>
          <p:nvPr/>
        </p:nvCxnSpPr>
        <p:spPr>
          <a:xfrm flipV="1">
            <a:off x="3518142" y="3836374"/>
            <a:ext cx="2559290" cy="1"/>
          </a:xfrm>
          <a:prstGeom prst="straightConnector1">
            <a:avLst/>
          </a:prstGeom>
          <a:noFill/>
          <a:ln w="28575" cap="flat" cmpd="sng">
            <a:solidFill>
              <a:schemeClr val="accent1"/>
            </a:solidFill>
            <a:prstDash val="solid"/>
            <a:round/>
            <a:headEnd type="none" w="sm" len="sm"/>
            <a:tailEnd type="none" w="sm" len="sm"/>
          </a:ln>
        </p:spPr>
      </p:cxnSp>
      <p:pic>
        <p:nvPicPr>
          <p:cNvPr id="42" name="Google Shape;777;p67" descr="A picture containing drawing&#10;&#10;Description automatically generated">
            <a:extLst>
              <a:ext uri="{FF2B5EF4-FFF2-40B4-BE49-F238E27FC236}">
                <a16:creationId xmlns:a16="http://schemas.microsoft.com/office/drawing/2014/main" id="{9A4EB982-4DF5-EB48-A68F-7404B6123956}"/>
              </a:ext>
            </a:extLst>
          </p:cNvPr>
          <p:cNvPicPr preferRelativeResize="0"/>
          <p:nvPr/>
        </p:nvPicPr>
        <p:blipFill rotWithShape="1">
          <a:blip r:embed="rId13">
            <a:alphaModFix/>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3955653" y="3063638"/>
            <a:ext cx="1491907" cy="306646"/>
          </a:xfrm>
          <a:prstGeom prst="rect">
            <a:avLst/>
          </a:prstGeom>
          <a:noFill/>
          <a:ln>
            <a:noFill/>
          </a:ln>
        </p:spPr>
      </p:pic>
      <p:pic>
        <p:nvPicPr>
          <p:cNvPr id="43" name="Google Shape;171;p34">
            <a:extLst>
              <a:ext uri="{FF2B5EF4-FFF2-40B4-BE49-F238E27FC236}">
                <a16:creationId xmlns:a16="http://schemas.microsoft.com/office/drawing/2014/main" id="{BFFC8519-E383-AB41-AD97-0EE69615CDED}"/>
              </a:ext>
            </a:extLst>
          </p:cNvPr>
          <p:cNvPicPr preferRelativeResize="0"/>
          <p:nvPr/>
        </p:nvPicPr>
        <p:blipFill>
          <a:blip r:embed="rId14" cstate="print">
            <a:extLst>
              <a:ext uri="{28A0092B-C50C-407E-A947-70E740481C1C}">
                <a14:useLocalDpi xmlns:a14="http://schemas.microsoft.com/office/drawing/2010/main" val="0"/>
              </a:ext>
            </a:extLst>
          </a:blip>
          <a:srcRect/>
          <a:stretch/>
        </p:blipFill>
        <p:spPr>
          <a:xfrm>
            <a:off x="3899007" y="944038"/>
            <a:ext cx="1822853" cy="284257"/>
          </a:xfrm>
          <a:prstGeom prst="rect">
            <a:avLst/>
          </a:prstGeom>
          <a:noFill/>
          <a:ln w="228600" cap="sq" cmpd="thickThin">
            <a:noFill/>
            <a:prstDash val="solid"/>
            <a:miter lim="800000"/>
          </a:ln>
          <a:effectLst>
            <a:innerShdw blurRad="76200">
              <a:srgbClr val="000000"/>
            </a:innerShdw>
          </a:effectLst>
        </p:spPr>
      </p:pic>
      <p:sp>
        <p:nvSpPr>
          <p:cNvPr id="47" name="Google Shape;764;p67">
            <a:extLst>
              <a:ext uri="{FF2B5EF4-FFF2-40B4-BE49-F238E27FC236}">
                <a16:creationId xmlns:a16="http://schemas.microsoft.com/office/drawing/2014/main" id="{C4F13B49-574E-8648-B4DC-8D3D93D7E52E}"/>
              </a:ext>
            </a:extLst>
          </p:cNvPr>
          <p:cNvSpPr txBox="1"/>
          <p:nvPr/>
        </p:nvSpPr>
        <p:spPr>
          <a:xfrm>
            <a:off x="5242994" y="4300334"/>
            <a:ext cx="902512" cy="214394"/>
          </a:xfrm>
          <a:prstGeom prst="rect">
            <a:avLst/>
          </a:prstGeom>
          <a:noFill/>
          <a:ln>
            <a:noFill/>
          </a:ln>
        </p:spPr>
        <p:txBody>
          <a:bodyPr spcFirstLastPara="1" wrap="square" lIns="0" tIns="0" rIns="0" bIns="0" anchor="t" anchorCtr="0">
            <a:noAutofit/>
          </a:bodyPr>
          <a:lstStyle/>
          <a:p>
            <a:r>
              <a:rPr lang="en" sz="1099" dirty="0">
                <a:solidFill>
                  <a:srgbClr val="C0167A"/>
                </a:solidFill>
                <a:latin typeface="Barlow"/>
                <a:ea typeface="Barlow"/>
                <a:cs typeface="Barlow"/>
                <a:sym typeface="Barlow"/>
              </a:rPr>
              <a:t>Unstructured</a:t>
            </a:r>
            <a:endParaRPr sz="1099" dirty="0">
              <a:solidFill>
                <a:srgbClr val="C0167A"/>
              </a:solidFill>
              <a:latin typeface="Barlow"/>
              <a:ea typeface="Barlow"/>
              <a:cs typeface="Barlow"/>
              <a:sym typeface="Barlow"/>
            </a:endParaRPr>
          </a:p>
        </p:txBody>
      </p:sp>
      <p:sp>
        <p:nvSpPr>
          <p:cNvPr id="48" name="Google Shape;764;p67">
            <a:extLst>
              <a:ext uri="{FF2B5EF4-FFF2-40B4-BE49-F238E27FC236}">
                <a16:creationId xmlns:a16="http://schemas.microsoft.com/office/drawing/2014/main" id="{7404F744-3991-E843-9C27-510BA7D45D81}"/>
              </a:ext>
            </a:extLst>
          </p:cNvPr>
          <p:cNvSpPr txBox="1"/>
          <p:nvPr/>
        </p:nvSpPr>
        <p:spPr>
          <a:xfrm>
            <a:off x="4285487" y="4300334"/>
            <a:ext cx="933888" cy="214394"/>
          </a:xfrm>
          <a:prstGeom prst="rect">
            <a:avLst/>
          </a:prstGeom>
          <a:noFill/>
          <a:ln>
            <a:noFill/>
          </a:ln>
        </p:spPr>
        <p:txBody>
          <a:bodyPr spcFirstLastPara="1" wrap="square" lIns="0" tIns="0" rIns="0" bIns="0" anchor="t" anchorCtr="0">
            <a:noAutofit/>
          </a:bodyPr>
          <a:lstStyle/>
          <a:p>
            <a:r>
              <a:rPr lang="en" sz="1099" dirty="0">
                <a:solidFill>
                  <a:srgbClr val="C0167A"/>
                </a:solidFill>
                <a:latin typeface="Barlow"/>
                <a:ea typeface="Barlow"/>
                <a:cs typeface="Barlow"/>
                <a:sym typeface="Barlow"/>
              </a:rPr>
              <a:t>Semi-Structured</a:t>
            </a:r>
            <a:endParaRPr sz="1099" dirty="0">
              <a:solidFill>
                <a:srgbClr val="C0167A"/>
              </a:solidFill>
              <a:latin typeface="Barlow"/>
              <a:ea typeface="Barlow"/>
              <a:cs typeface="Barlow"/>
              <a:sym typeface="Barlow"/>
            </a:endParaRPr>
          </a:p>
        </p:txBody>
      </p:sp>
      <p:pic>
        <p:nvPicPr>
          <p:cNvPr id="49" name="Google Shape;770;p67">
            <a:extLst>
              <a:ext uri="{FF2B5EF4-FFF2-40B4-BE49-F238E27FC236}">
                <a16:creationId xmlns:a16="http://schemas.microsoft.com/office/drawing/2014/main" id="{BD9F6378-5FA8-3E47-8CAC-A12A353CF67E}"/>
              </a:ext>
            </a:extLst>
          </p:cNvPr>
          <p:cNvPicPr preferRelativeResize="0"/>
          <p:nvPr/>
        </p:nvPicPr>
        <p:blipFill rotWithShape="1">
          <a:blip r:embed="rId10">
            <a:alphaModFix/>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4650202" y="4025728"/>
            <a:ext cx="242183" cy="242184"/>
          </a:xfrm>
          <a:prstGeom prst="rect">
            <a:avLst/>
          </a:prstGeom>
          <a:noFill/>
          <a:ln>
            <a:noFill/>
          </a:ln>
        </p:spPr>
      </p:pic>
      <p:pic>
        <p:nvPicPr>
          <p:cNvPr id="50" name="Google Shape;770;p67">
            <a:extLst>
              <a:ext uri="{FF2B5EF4-FFF2-40B4-BE49-F238E27FC236}">
                <a16:creationId xmlns:a16="http://schemas.microsoft.com/office/drawing/2014/main" id="{D00E952C-3E2F-8841-9687-E83A5D0D7A18}"/>
              </a:ext>
            </a:extLst>
          </p:cNvPr>
          <p:cNvPicPr preferRelativeResize="0"/>
          <p:nvPr/>
        </p:nvPicPr>
        <p:blipFill rotWithShape="1">
          <a:blip r:embed="rId10">
            <a:alphaModFix/>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4870781" y="4025728"/>
            <a:ext cx="242183" cy="242184"/>
          </a:xfrm>
          <a:prstGeom prst="rect">
            <a:avLst/>
          </a:prstGeom>
          <a:noFill/>
          <a:ln>
            <a:noFill/>
          </a:ln>
        </p:spPr>
      </p:pic>
      <p:sp>
        <p:nvSpPr>
          <p:cNvPr id="2" name="Google Shape;751;p67">
            <a:extLst>
              <a:ext uri="{FF2B5EF4-FFF2-40B4-BE49-F238E27FC236}">
                <a16:creationId xmlns:a16="http://schemas.microsoft.com/office/drawing/2014/main" id="{29AE6ADB-684F-2230-F077-553F174EDB56}"/>
              </a:ext>
            </a:extLst>
          </p:cNvPr>
          <p:cNvSpPr txBox="1"/>
          <p:nvPr/>
        </p:nvSpPr>
        <p:spPr>
          <a:xfrm>
            <a:off x="157417" y="1224444"/>
            <a:ext cx="3075909" cy="3218122"/>
          </a:xfrm>
          <a:prstGeom prst="rect">
            <a:avLst/>
          </a:prstGeom>
          <a:noFill/>
          <a:ln>
            <a:noFill/>
          </a:ln>
        </p:spPr>
        <p:txBody>
          <a:bodyPr spcFirstLastPara="1" wrap="square" lIns="0" tIns="34243" rIns="0" bIns="34243" anchor="t" anchorCtr="0">
            <a:noAutofit/>
          </a:bodyPr>
          <a:lstStyle/>
          <a:p>
            <a:pPr marL="285750" indent="-285750">
              <a:lnSpc>
                <a:spcPct val="90000"/>
              </a:lnSpc>
              <a:buFont typeface="Arial" panose="020B0604020202020204" pitchFamily="34" charset="0"/>
              <a:buChar char="•"/>
            </a:pPr>
            <a:r>
              <a:rPr lang="en" sz="1600" dirty="0">
                <a:latin typeface="Arial Regular"/>
                <a:ea typeface="Arial"/>
                <a:cs typeface="Arial"/>
                <a:sym typeface="Barlow"/>
              </a:rPr>
              <a:t>Combines data warehouse and data lake</a:t>
            </a:r>
          </a:p>
          <a:p>
            <a:pPr marL="285750" indent="-285750">
              <a:lnSpc>
                <a:spcPct val="90000"/>
              </a:lnSpc>
              <a:buFont typeface="Arial" panose="020B0604020202020204" pitchFamily="34" charset="0"/>
              <a:buChar char="•"/>
            </a:pPr>
            <a:r>
              <a:rPr lang="en" sz="1600" dirty="0">
                <a:latin typeface="Arial Regular"/>
                <a:ea typeface="Arial"/>
                <a:cs typeface="Arial"/>
                <a:sym typeface="Barlow"/>
              </a:rPr>
              <a:t>Centralized repository</a:t>
            </a:r>
          </a:p>
          <a:p>
            <a:pPr marL="285750" indent="-285750">
              <a:lnSpc>
                <a:spcPct val="90000"/>
              </a:lnSpc>
              <a:buFont typeface="Arial" panose="020B0604020202020204" pitchFamily="34" charset="0"/>
              <a:buChar char="•"/>
            </a:pPr>
            <a:r>
              <a:rPr lang="en" sz="1600" dirty="0">
                <a:latin typeface="Arial Regular"/>
                <a:ea typeface="Arial"/>
                <a:cs typeface="Arial"/>
                <a:sym typeface="Barlow"/>
              </a:rPr>
              <a:t>Unified governance and data</a:t>
            </a:r>
          </a:p>
          <a:p>
            <a:pPr marL="285750" indent="-285750">
              <a:lnSpc>
                <a:spcPct val="90000"/>
              </a:lnSpc>
              <a:buFont typeface="Arial" panose="020B0604020202020204" pitchFamily="34" charset="0"/>
              <a:buChar char="•"/>
            </a:pPr>
            <a:r>
              <a:rPr lang="en" sz="1600" dirty="0">
                <a:latin typeface="Arial Regular"/>
                <a:ea typeface="Arial"/>
                <a:cs typeface="Arial"/>
                <a:sym typeface="Barlow"/>
              </a:rPr>
              <a:t>Structured and unstructured data</a:t>
            </a:r>
          </a:p>
          <a:p>
            <a:pPr marL="285750" indent="-285750">
              <a:lnSpc>
                <a:spcPct val="90000"/>
              </a:lnSpc>
              <a:buFont typeface="Arial" panose="020B0604020202020204" pitchFamily="34" charset="0"/>
              <a:buChar char="•"/>
            </a:pPr>
            <a:r>
              <a:rPr lang="en" sz="1600" dirty="0">
                <a:latin typeface="Arial Regular"/>
                <a:ea typeface="Arial"/>
                <a:cs typeface="Arial"/>
                <a:sym typeface="Barlow"/>
              </a:rPr>
              <a:t>Performant</a:t>
            </a:r>
          </a:p>
          <a:p>
            <a:pPr marL="285750" indent="-285750">
              <a:lnSpc>
                <a:spcPct val="90000"/>
              </a:lnSpc>
              <a:buFont typeface="Arial" panose="020B0604020202020204" pitchFamily="34" charset="0"/>
              <a:buChar char="•"/>
            </a:pPr>
            <a:r>
              <a:rPr lang="en" sz="1600" dirty="0">
                <a:latin typeface="Arial Regular"/>
                <a:ea typeface="Arial"/>
                <a:cs typeface="Arial"/>
                <a:sym typeface="Barlow"/>
              </a:rPr>
              <a:t>Scalable and fexible</a:t>
            </a:r>
          </a:p>
          <a:p>
            <a:pPr marL="285750" indent="-285750">
              <a:lnSpc>
                <a:spcPct val="90000"/>
              </a:lnSpc>
              <a:buFont typeface="Arial" panose="020B0604020202020204" pitchFamily="34" charset="0"/>
              <a:buChar char="•"/>
            </a:pPr>
            <a:r>
              <a:rPr lang="en-US" sz="1600" dirty="0">
                <a:latin typeface="Arial Regular"/>
                <a:cs typeface="Arial"/>
              </a:rPr>
              <a:t>Supports reporting and analysis, data mining, data visualization</a:t>
            </a:r>
          </a:p>
          <a:p>
            <a:pPr marL="285750" indent="-285750">
              <a:lnSpc>
                <a:spcPct val="90000"/>
              </a:lnSpc>
              <a:buFont typeface="Arial" panose="020B0604020202020204" pitchFamily="34" charset="0"/>
              <a:buChar char="•"/>
            </a:pPr>
            <a:r>
              <a:rPr lang="en-US" sz="1600" dirty="0">
                <a:latin typeface="Arial Regular"/>
                <a:cs typeface="Arial"/>
              </a:rPr>
              <a:t>Support Data Science, AI / ML</a:t>
            </a:r>
          </a:p>
          <a:p>
            <a:pPr marL="285750" indent="-285750">
              <a:lnSpc>
                <a:spcPct val="90000"/>
              </a:lnSpc>
              <a:buFont typeface="Arial" panose="020B0604020202020204" pitchFamily="34" charset="0"/>
              <a:buChar char="•"/>
            </a:pPr>
            <a:endParaRPr lang="en-US" sz="1600" dirty="0">
              <a:latin typeface="Arial Regular"/>
              <a:cs typeface="Arial"/>
            </a:endParaRPr>
          </a:p>
          <a:p>
            <a:pPr marL="285750" indent="-285750">
              <a:lnSpc>
                <a:spcPct val="90000"/>
              </a:lnSpc>
              <a:buFont typeface="Arial" panose="020B0604020202020204" pitchFamily="34" charset="0"/>
              <a:buChar char="•"/>
            </a:pPr>
            <a:endParaRPr lang="en" sz="1600" dirty="0">
              <a:latin typeface="Arial Regular"/>
              <a:ea typeface="Arial"/>
              <a:cs typeface="Arial"/>
              <a:sym typeface="Barlow"/>
            </a:endParaRPr>
          </a:p>
          <a:p>
            <a:pPr marL="285750" indent="-285750">
              <a:lnSpc>
                <a:spcPct val="90000"/>
              </a:lnSpc>
              <a:buFont typeface="Arial" panose="020B0604020202020204" pitchFamily="34" charset="0"/>
              <a:buChar char="•"/>
            </a:pPr>
            <a:endParaRPr sz="1600" dirty="0">
              <a:latin typeface="Arial Regular"/>
              <a:ea typeface="Arial"/>
              <a:cs typeface="Arial"/>
              <a:sym typeface="Arial"/>
            </a:endParaRPr>
          </a:p>
        </p:txBody>
      </p:sp>
    </p:spTree>
    <p:extLst>
      <p:ext uri="{BB962C8B-B14F-4D97-AF65-F5344CB8AC3E}">
        <p14:creationId xmlns:p14="http://schemas.microsoft.com/office/powerpoint/2010/main" val="97865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A373408-E694-559D-942B-5B3AE8B61B9C}"/>
              </a:ext>
            </a:extLst>
          </p:cNvPr>
          <p:cNvSpPr/>
          <p:nvPr/>
        </p:nvSpPr>
        <p:spPr>
          <a:xfrm>
            <a:off x="1823374" y="862012"/>
            <a:ext cx="7315200" cy="4297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62150FB7-2FD1-4CEA-BE7F-7EDE25DA0BD5}"/>
              </a:ext>
            </a:extLst>
          </p:cNvPr>
          <p:cNvSpPr>
            <a:spLocks noGrp="1"/>
          </p:cNvSpPr>
          <p:nvPr>
            <p:ph type="title"/>
          </p:nvPr>
        </p:nvSpPr>
        <p:spPr/>
        <p:txBody>
          <a:bodyPr/>
          <a:lstStyle/>
          <a:p>
            <a:r>
              <a:rPr lang="en-US" dirty="0"/>
              <a:t>Modern Data Architecture</a:t>
            </a:r>
          </a:p>
        </p:txBody>
      </p:sp>
      <p:pic>
        <p:nvPicPr>
          <p:cNvPr id="7" name="Picture 6" descr="A picture containing diagram&#10;&#10;Description automatically generated">
            <a:extLst>
              <a:ext uri="{FF2B5EF4-FFF2-40B4-BE49-F238E27FC236}">
                <a16:creationId xmlns:a16="http://schemas.microsoft.com/office/drawing/2014/main" id="{BB5BE4F0-DF19-4EB4-8C83-C6B9CD183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2487"/>
            <a:ext cx="7318058" cy="4368546"/>
          </a:xfrm>
          <a:prstGeom prst="rect">
            <a:avLst/>
          </a:prstGeom>
          <a:solidFill>
            <a:schemeClr val="accent2">
              <a:lumMod val="40000"/>
              <a:lumOff val="60000"/>
            </a:schemeClr>
          </a:solidFill>
        </p:spPr>
      </p:pic>
      <p:pic>
        <p:nvPicPr>
          <p:cNvPr id="12" name="Graphic 11">
            <a:extLst>
              <a:ext uri="{FF2B5EF4-FFF2-40B4-BE49-F238E27FC236}">
                <a16:creationId xmlns:a16="http://schemas.microsoft.com/office/drawing/2014/main" id="{C59180E9-FCB8-4B52-A49F-B5171D6F6C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07032" y="2125319"/>
            <a:ext cx="446431" cy="446431"/>
          </a:xfrm>
          <a:prstGeom prst="rect">
            <a:avLst/>
          </a:prstGeom>
        </p:spPr>
      </p:pic>
      <p:sp>
        <p:nvSpPr>
          <p:cNvPr id="3" name="TextBox 2">
            <a:extLst>
              <a:ext uri="{FF2B5EF4-FFF2-40B4-BE49-F238E27FC236}">
                <a16:creationId xmlns:a16="http://schemas.microsoft.com/office/drawing/2014/main" id="{40EF539F-C82B-25DB-7D4B-E6833D0B626B}"/>
              </a:ext>
            </a:extLst>
          </p:cNvPr>
          <p:cNvSpPr txBox="1"/>
          <p:nvPr/>
        </p:nvSpPr>
        <p:spPr>
          <a:xfrm>
            <a:off x="4542697" y="3472707"/>
            <a:ext cx="567213" cy="215444"/>
          </a:xfrm>
          <a:prstGeom prst="rect">
            <a:avLst/>
          </a:prstGeom>
          <a:noFill/>
        </p:spPr>
        <p:txBody>
          <a:bodyPr wrap="square" rtlCol="0">
            <a:spAutoFit/>
          </a:bodyPr>
          <a:lstStyle/>
          <a:p>
            <a:r>
              <a:rPr lang="en-US" sz="800" dirty="0"/>
              <a:t>Gold</a:t>
            </a:r>
          </a:p>
        </p:txBody>
      </p:sp>
      <p:sp>
        <p:nvSpPr>
          <p:cNvPr id="4" name="TextBox 3">
            <a:extLst>
              <a:ext uri="{FF2B5EF4-FFF2-40B4-BE49-F238E27FC236}">
                <a16:creationId xmlns:a16="http://schemas.microsoft.com/office/drawing/2014/main" id="{36F910CD-0007-7FD3-F562-91AD5DFB75DE}"/>
              </a:ext>
            </a:extLst>
          </p:cNvPr>
          <p:cNvSpPr txBox="1"/>
          <p:nvPr/>
        </p:nvSpPr>
        <p:spPr>
          <a:xfrm>
            <a:off x="3274684" y="3472707"/>
            <a:ext cx="567213" cy="215444"/>
          </a:xfrm>
          <a:prstGeom prst="rect">
            <a:avLst/>
          </a:prstGeom>
          <a:noFill/>
        </p:spPr>
        <p:txBody>
          <a:bodyPr wrap="square" rtlCol="0">
            <a:spAutoFit/>
          </a:bodyPr>
          <a:lstStyle/>
          <a:p>
            <a:r>
              <a:rPr lang="en-US" sz="800" dirty="0"/>
              <a:t>Silver</a:t>
            </a:r>
          </a:p>
        </p:txBody>
      </p:sp>
      <p:sp>
        <p:nvSpPr>
          <p:cNvPr id="6" name="TextBox 5">
            <a:extLst>
              <a:ext uri="{FF2B5EF4-FFF2-40B4-BE49-F238E27FC236}">
                <a16:creationId xmlns:a16="http://schemas.microsoft.com/office/drawing/2014/main" id="{F857B49E-8347-5AB2-2FE3-04C5DD45EE39}"/>
              </a:ext>
            </a:extLst>
          </p:cNvPr>
          <p:cNvSpPr txBox="1"/>
          <p:nvPr/>
        </p:nvSpPr>
        <p:spPr>
          <a:xfrm>
            <a:off x="1989997" y="3426271"/>
            <a:ext cx="567213" cy="215444"/>
          </a:xfrm>
          <a:prstGeom prst="rect">
            <a:avLst/>
          </a:prstGeom>
          <a:noFill/>
        </p:spPr>
        <p:txBody>
          <a:bodyPr wrap="square" rtlCol="0">
            <a:spAutoFit/>
          </a:bodyPr>
          <a:lstStyle/>
          <a:p>
            <a:r>
              <a:rPr lang="en-US" sz="800" dirty="0"/>
              <a:t>Bronze</a:t>
            </a:r>
          </a:p>
        </p:txBody>
      </p:sp>
      <p:sp>
        <p:nvSpPr>
          <p:cNvPr id="8" name="TextBox 7">
            <a:extLst>
              <a:ext uri="{FF2B5EF4-FFF2-40B4-BE49-F238E27FC236}">
                <a16:creationId xmlns:a16="http://schemas.microsoft.com/office/drawing/2014/main" id="{34E8389C-9AA0-E547-0DA9-E115B00D550F}"/>
              </a:ext>
            </a:extLst>
          </p:cNvPr>
          <p:cNvSpPr txBox="1"/>
          <p:nvPr/>
        </p:nvSpPr>
        <p:spPr>
          <a:xfrm>
            <a:off x="6274470" y="4638512"/>
            <a:ext cx="567213" cy="338554"/>
          </a:xfrm>
          <a:prstGeom prst="rect">
            <a:avLst/>
          </a:prstGeom>
          <a:solidFill>
            <a:schemeClr val="accent1">
              <a:lumMod val="60000"/>
              <a:lumOff val="40000"/>
            </a:schemeClr>
          </a:solidFill>
        </p:spPr>
        <p:txBody>
          <a:bodyPr wrap="square" rtlCol="0">
            <a:spAutoFit/>
          </a:bodyPr>
          <a:lstStyle/>
          <a:p>
            <a:r>
              <a:rPr lang="en-US" sz="800" dirty="0">
                <a:solidFill>
                  <a:schemeClr val="bg1"/>
                </a:solidFill>
              </a:rPr>
              <a:t>Unity</a:t>
            </a:r>
          </a:p>
          <a:p>
            <a:r>
              <a:rPr lang="en-US" sz="800" dirty="0">
                <a:solidFill>
                  <a:schemeClr val="bg1"/>
                </a:solidFill>
              </a:rPr>
              <a:t>Catalog</a:t>
            </a:r>
          </a:p>
        </p:txBody>
      </p:sp>
    </p:spTree>
    <p:extLst>
      <p:ext uri="{BB962C8B-B14F-4D97-AF65-F5344CB8AC3E}">
        <p14:creationId xmlns:p14="http://schemas.microsoft.com/office/powerpoint/2010/main" val="13428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D08B-3ABF-9975-C40A-FA78797184DD}"/>
              </a:ext>
            </a:extLst>
          </p:cNvPr>
          <p:cNvSpPr>
            <a:spLocks noGrp="1"/>
          </p:cNvSpPr>
          <p:nvPr>
            <p:ph type="title"/>
          </p:nvPr>
        </p:nvSpPr>
        <p:spPr/>
        <p:txBody>
          <a:bodyPr/>
          <a:lstStyle/>
          <a:p>
            <a:r>
              <a:rPr lang="en-US" dirty="0"/>
              <a:t>What is Data Fabric?</a:t>
            </a:r>
          </a:p>
        </p:txBody>
      </p:sp>
      <p:sp>
        <p:nvSpPr>
          <p:cNvPr id="3" name="Content Placeholder 2">
            <a:extLst>
              <a:ext uri="{FF2B5EF4-FFF2-40B4-BE49-F238E27FC236}">
                <a16:creationId xmlns:a16="http://schemas.microsoft.com/office/drawing/2014/main" id="{BDF572F1-3ABB-B726-0AB3-95FF152835B4}"/>
              </a:ext>
            </a:extLst>
          </p:cNvPr>
          <p:cNvSpPr>
            <a:spLocks noGrp="1"/>
          </p:cNvSpPr>
          <p:nvPr>
            <p:ph sz="quarter" idx="10"/>
          </p:nvPr>
        </p:nvSpPr>
        <p:spPr>
          <a:xfrm>
            <a:off x="219075" y="1022574"/>
            <a:ext cx="4798402" cy="3623168"/>
          </a:xfrm>
        </p:spPr>
        <p:txBody>
          <a:bodyPr>
            <a:normAutofit/>
          </a:bodyPr>
          <a:lstStyle/>
          <a:p>
            <a:pPr marL="0" indent="0">
              <a:buNone/>
            </a:pPr>
            <a:r>
              <a:rPr lang="en-US" sz="1600" b="0" dirty="0"/>
              <a:t>Data fabric refers to an architecture that allows data to be easily and seamlessly accessed, managed, and shared across an organization's IT infrastructure. It is a unified and integrated approach to manage data that spans on-premises and cloud environments. </a:t>
            </a:r>
          </a:p>
          <a:p>
            <a:pPr marL="0" indent="0">
              <a:buNone/>
            </a:pPr>
            <a:endParaRPr lang="en-US" sz="1600" b="0" dirty="0"/>
          </a:p>
          <a:p>
            <a:pPr marL="285750" indent="-285750">
              <a:spcBef>
                <a:spcPts val="0"/>
              </a:spcBef>
              <a:buFont typeface="Arial" panose="020B0604020202020204" pitchFamily="34" charset="0"/>
              <a:buChar char="•"/>
            </a:pPr>
            <a:r>
              <a:rPr lang="en-US" sz="1600" b="0" dirty="0"/>
              <a:t>Technology-centric</a:t>
            </a:r>
          </a:p>
          <a:p>
            <a:pPr marL="285750" indent="-285750">
              <a:spcBef>
                <a:spcPts val="0"/>
              </a:spcBef>
              <a:buFont typeface="Arial" panose="020B0604020202020204" pitchFamily="34" charset="0"/>
              <a:buChar char="•"/>
            </a:pPr>
            <a:r>
              <a:rPr lang="en-US" sz="1600" b="0" dirty="0"/>
              <a:t>Data is managed and available centrally</a:t>
            </a:r>
          </a:p>
          <a:p>
            <a:pPr marL="285750" indent="-285750">
              <a:spcBef>
                <a:spcPts val="0"/>
              </a:spcBef>
              <a:buFont typeface="Arial" panose="020B0604020202020204" pitchFamily="34" charset="0"/>
              <a:buChar char="•"/>
            </a:pPr>
            <a:r>
              <a:rPr lang="en-US" dirty="0"/>
              <a:t>Carries structured and unstructured data</a:t>
            </a:r>
          </a:p>
          <a:p>
            <a:pPr marL="285750" indent="-285750">
              <a:spcBef>
                <a:spcPts val="0"/>
              </a:spcBef>
              <a:buFont typeface="Arial" panose="020B0604020202020204" pitchFamily="34" charset="0"/>
              <a:buChar char="•"/>
            </a:pPr>
            <a:r>
              <a:rPr lang="en-US" dirty="0"/>
              <a:t>Scalable and Flexible</a:t>
            </a:r>
          </a:p>
          <a:p>
            <a:pPr marL="285750" indent="-285750">
              <a:spcBef>
                <a:spcPts val="0"/>
              </a:spcBef>
              <a:buFont typeface="Arial" panose="020B0604020202020204" pitchFamily="34" charset="0"/>
              <a:buChar char="•"/>
            </a:pPr>
            <a:r>
              <a:rPr lang="en-US" dirty="0"/>
              <a:t>Handles reporting and analytics</a:t>
            </a:r>
          </a:p>
          <a:p>
            <a:pPr marL="285750" indent="-285750">
              <a:spcBef>
                <a:spcPts val="0"/>
              </a:spcBef>
              <a:buFont typeface="Arial" panose="020B0604020202020204" pitchFamily="34" charset="0"/>
              <a:buChar char="•"/>
            </a:pPr>
            <a:r>
              <a:rPr lang="en-US" dirty="0"/>
              <a:t>Supports Data Science, AI and ML</a:t>
            </a:r>
          </a:p>
          <a:p>
            <a:pPr marL="285750" indent="-285750">
              <a:buFont typeface="Arial" panose="020B0604020202020204" pitchFamily="34" charset="0"/>
              <a:buChar char="•"/>
            </a:pPr>
            <a:endParaRPr lang="en-US" sz="1600" b="0" dirty="0"/>
          </a:p>
          <a:p>
            <a:pPr marL="0" indent="0">
              <a:buNone/>
            </a:pPr>
            <a:endParaRPr lang="en-US" sz="1600" b="0" dirty="0"/>
          </a:p>
        </p:txBody>
      </p:sp>
      <p:pic>
        <p:nvPicPr>
          <p:cNvPr id="1026" name="Picture 2" descr="Data Fabric Architecture | K2View">
            <a:extLst>
              <a:ext uri="{FF2B5EF4-FFF2-40B4-BE49-F238E27FC236}">
                <a16:creationId xmlns:a16="http://schemas.microsoft.com/office/drawing/2014/main" id="{C7869DCB-7F79-6679-09FD-67A66CC8A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161" y="877435"/>
            <a:ext cx="4038600" cy="416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96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ounded Rectangle 106">
            <a:extLst>
              <a:ext uri="{FF2B5EF4-FFF2-40B4-BE49-F238E27FC236}">
                <a16:creationId xmlns:a16="http://schemas.microsoft.com/office/drawing/2014/main" id="{9C763CF1-391C-CB42-9C05-F0770E9265EB}"/>
              </a:ext>
              <a:ext uri="{C183D7F6-B498-43B3-948B-1728B52AA6E4}">
                <adec:decorative xmlns:adec="http://schemas.microsoft.com/office/drawing/2017/decorative" val="1"/>
              </a:ext>
            </a:extLst>
          </p:cNvPr>
          <p:cNvSpPr/>
          <p:nvPr/>
        </p:nvSpPr>
        <p:spPr bwMode="auto">
          <a:xfrm>
            <a:off x="6435413" y="1929555"/>
            <a:ext cx="1165860" cy="1429736"/>
          </a:xfrm>
          <a:prstGeom prst="roundRect">
            <a:avLst>
              <a:gd name="adj" fmla="val 3999"/>
            </a:avLst>
          </a:prstGeom>
          <a:solidFill>
            <a:schemeClr val="accent1">
              <a:lumMod val="20000"/>
              <a:lumOff val="80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pic>
        <p:nvPicPr>
          <p:cNvPr id="108" name="Graphic 107" descr="Power BI Logo">
            <a:extLst>
              <a:ext uri="{FF2B5EF4-FFF2-40B4-BE49-F238E27FC236}">
                <a16:creationId xmlns:a16="http://schemas.microsoft.com/office/drawing/2014/main" id="{EA6A76EF-5523-C942-9F28-DEFC29313F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2603" y="2122073"/>
            <a:ext cx="411480" cy="411480"/>
          </a:xfrm>
          <a:prstGeom prst="rect">
            <a:avLst/>
          </a:prstGeom>
        </p:spPr>
      </p:pic>
      <p:sp>
        <p:nvSpPr>
          <p:cNvPr id="85" name="Rounded Rectangle 84">
            <a:extLst>
              <a:ext uri="{FF2B5EF4-FFF2-40B4-BE49-F238E27FC236}">
                <a16:creationId xmlns:a16="http://schemas.microsoft.com/office/drawing/2014/main" id="{7990FCC3-A6F6-B349-9118-99785825A28B}"/>
              </a:ext>
              <a:ext uri="{C183D7F6-B498-43B3-948B-1728B52AA6E4}">
                <adec:decorative xmlns:adec="http://schemas.microsoft.com/office/drawing/2017/decorative" val="1"/>
              </a:ext>
            </a:extLst>
          </p:cNvPr>
          <p:cNvSpPr/>
          <p:nvPr/>
        </p:nvSpPr>
        <p:spPr bwMode="auto">
          <a:xfrm>
            <a:off x="1539977" y="1929555"/>
            <a:ext cx="1165860" cy="1429736"/>
          </a:xfrm>
          <a:prstGeom prst="roundRect">
            <a:avLst>
              <a:gd name="adj" fmla="val 3999"/>
            </a:avLst>
          </a:prstGeom>
          <a:solidFill>
            <a:schemeClr val="accent1">
              <a:lumMod val="20000"/>
              <a:lumOff val="80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DB3923A8-C50B-E643-8256-CE20B8381E0C}"/>
              </a:ext>
              <a:ext uri="{C183D7F6-B498-43B3-948B-1728B52AA6E4}">
                <adec:decorative xmlns:adec="http://schemas.microsoft.com/office/drawing/2017/decorative" val="1"/>
              </a:ext>
            </a:extLst>
          </p:cNvPr>
          <p:cNvSpPr/>
          <p:nvPr/>
        </p:nvSpPr>
        <p:spPr bwMode="auto">
          <a:xfrm>
            <a:off x="2763836" y="1929555"/>
            <a:ext cx="1165860" cy="1429736"/>
          </a:xfrm>
          <a:prstGeom prst="roundRect">
            <a:avLst>
              <a:gd name="adj" fmla="val 3999"/>
            </a:avLst>
          </a:prstGeom>
          <a:solidFill>
            <a:schemeClr val="accent1">
              <a:lumMod val="20000"/>
              <a:lumOff val="80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7C04D4BB-6479-2948-9032-309EFA21090B}"/>
              </a:ext>
              <a:ext uri="{C183D7F6-B498-43B3-948B-1728B52AA6E4}">
                <adec:decorative xmlns:adec="http://schemas.microsoft.com/office/drawing/2017/decorative" val="1"/>
              </a:ext>
            </a:extLst>
          </p:cNvPr>
          <p:cNvSpPr/>
          <p:nvPr/>
        </p:nvSpPr>
        <p:spPr bwMode="auto">
          <a:xfrm>
            <a:off x="3987695" y="1929555"/>
            <a:ext cx="1165860" cy="1429736"/>
          </a:xfrm>
          <a:prstGeom prst="roundRect">
            <a:avLst>
              <a:gd name="adj" fmla="val 3999"/>
            </a:avLst>
          </a:prstGeom>
          <a:solidFill>
            <a:schemeClr val="accent1">
              <a:lumMod val="20000"/>
              <a:lumOff val="80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8A14935B-EDF0-E746-8A70-C077836F6162}"/>
              </a:ext>
              <a:ext uri="{C183D7F6-B498-43B3-948B-1728B52AA6E4}">
                <adec:decorative xmlns:adec="http://schemas.microsoft.com/office/drawing/2017/decorative" val="1"/>
              </a:ext>
            </a:extLst>
          </p:cNvPr>
          <p:cNvSpPr/>
          <p:nvPr/>
        </p:nvSpPr>
        <p:spPr bwMode="auto">
          <a:xfrm>
            <a:off x="5211554" y="1929555"/>
            <a:ext cx="1165860" cy="1429736"/>
          </a:xfrm>
          <a:prstGeom prst="roundRect">
            <a:avLst>
              <a:gd name="adj" fmla="val 3999"/>
            </a:avLst>
          </a:prstGeom>
          <a:solidFill>
            <a:schemeClr val="accent1">
              <a:lumMod val="20000"/>
              <a:lumOff val="80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11" name="Rounded Rectangle 106">
            <a:extLst>
              <a:ext uri="{FF2B5EF4-FFF2-40B4-BE49-F238E27FC236}">
                <a16:creationId xmlns:a16="http://schemas.microsoft.com/office/drawing/2014/main" id="{E96055B3-5510-5A92-293B-B8B1202A6644}"/>
              </a:ext>
              <a:ext uri="{C183D7F6-B498-43B3-948B-1728B52AA6E4}">
                <adec:decorative xmlns:adec="http://schemas.microsoft.com/office/drawing/2017/decorative" val="1"/>
              </a:ext>
            </a:extLst>
          </p:cNvPr>
          <p:cNvSpPr/>
          <p:nvPr/>
        </p:nvSpPr>
        <p:spPr bwMode="auto">
          <a:xfrm>
            <a:off x="7659274" y="1929555"/>
            <a:ext cx="1165860" cy="1429736"/>
          </a:xfrm>
          <a:prstGeom prst="roundRect">
            <a:avLst>
              <a:gd name="adj" fmla="val 3999"/>
            </a:avLst>
          </a:prstGeom>
          <a:solidFill>
            <a:schemeClr val="accent1">
              <a:lumMod val="20000"/>
              <a:lumOff val="80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491FCCD2-1E5B-24E1-D625-A2D38BC832C9}"/>
              </a:ext>
            </a:extLst>
          </p:cNvPr>
          <p:cNvSpPr txBox="1">
            <a:spLocks noGrp="1"/>
          </p:cNvSpPr>
          <p:nvPr>
            <p:ph type="title"/>
          </p:nvPr>
        </p:nvSpPr>
        <p:spPr>
          <a:xfrm>
            <a:off x="218790" y="170087"/>
            <a:ext cx="8714943"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defTabSz="699557">
              <a:defRPr/>
            </a:pPr>
            <a:r>
              <a:rPr lang="en-US" sz="2400" dirty="0">
                <a:solidFill>
                  <a:schemeClr val="bg1"/>
                </a:solidFill>
                <a:latin typeface="Arial Regular"/>
                <a:ea typeface="Verdana" panose="020B0604030504040204" pitchFamily="34" charset="0"/>
              </a:rPr>
              <a:t>Microsoft Fabric does it all - in a unified solution</a:t>
            </a:r>
          </a:p>
        </p:txBody>
      </p:sp>
      <p:sp>
        <p:nvSpPr>
          <p:cNvPr id="76" name="Rounded Rectangle 75">
            <a:extLst>
              <a:ext uri="{FF2B5EF4-FFF2-40B4-BE49-F238E27FC236}">
                <a16:creationId xmlns:a16="http://schemas.microsoft.com/office/drawing/2014/main" id="{38B840E9-C789-DF44-BE6A-7D6AD2D01561}"/>
              </a:ext>
              <a:ext uri="{C183D7F6-B498-43B3-948B-1728B52AA6E4}">
                <adec:decorative xmlns:adec="http://schemas.microsoft.com/office/drawing/2017/decorative" val="1"/>
              </a:ext>
            </a:extLst>
          </p:cNvPr>
          <p:cNvSpPr/>
          <p:nvPr/>
        </p:nvSpPr>
        <p:spPr bwMode="auto">
          <a:xfrm>
            <a:off x="315946" y="1929555"/>
            <a:ext cx="1165860" cy="1429736"/>
          </a:xfrm>
          <a:prstGeom prst="roundRect">
            <a:avLst>
              <a:gd name="adj" fmla="val 3999"/>
            </a:avLst>
          </a:prstGeom>
          <a:solidFill>
            <a:schemeClr val="accent1">
              <a:lumMod val="20000"/>
              <a:lumOff val="80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pic>
        <p:nvPicPr>
          <p:cNvPr id="79" name="Picture 78" descr="Data Factory Logo">
            <a:extLst>
              <a:ext uri="{FF2B5EF4-FFF2-40B4-BE49-F238E27FC236}">
                <a16:creationId xmlns:a16="http://schemas.microsoft.com/office/drawing/2014/main" id="{58A023B6-4986-344C-B0D3-F193CED765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7759" y="2165466"/>
            <a:ext cx="342233" cy="342900"/>
          </a:xfrm>
          <a:prstGeom prst="rect">
            <a:avLst/>
          </a:prstGeom>
        </p:spPr>
      </p:pic>
      <p:sp>
        <p:nvSpPr>
          <p:cNvPr id="80" name="Text Placeholder 2">
            <a:extLst>
              <a:ext uri="{FF2B5EF4-FFF2-40B4-BE49-F238E27FC236}">
                <a16:creationId xmlns:a16="http://schemas.microsoft.com/office/drawing/2014/main" id="{2F03540B-8801-A540-A6EA-AFF2ABFC3F1A}"/>
              </a:ext>
            </a:extLst>
          </p:cNvPr>
          <p:cNvSpPr txBox="1">
            <a:spLocks/>
          </p:cNvSpPr>
          <p:nvPr/>
        </p:nvSpPr>
        <p:spPr>
          <a:xfrm>
            <a:off x="315946" y="262656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Data Integration</a:t>
            </a:r>
            <a:endParaRPr lang="en-US" sz="900" b="1" dirty="0">
              <a:solidFill>
                <a:srgbClr val="117865"/>
              </a:solidFill>
              <a:latin typeface="Segoe UI"/>
            </a:endParaRPr>
          </a:p>
        </p:txBody>
      </p:sp>
      <p:sp>
        <p:nvSpPr>
          <p:cNvPr id="82" name="Text Placeholder 2">
            <a:extLst>
              <a:ext uri="{FF2B5EF4-FFF2-40B4-BE49-F238E27FC236}">
                <a16:creationId xmlns:a16="http://schemas.microsoft.com/office/drawing/2014/main" id="{727F33E3-169E-244E-8FC6-B252049E7824}"/>
              </a:ext>
            </a:extLst>
          </p:cNvPr>
          <p:cNvSpPr txBox="1">
            <a:spLocks/>
          </p:cNvSpPr>
          <p:nvPr/>
        </p:nvSpPr>
        <p:spPr>
          <a:xfrm>
            <a:off x="315946" y="294121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Data Factory</a:t>
            </a:r>
            <a:endParaRPr lang="en-US" sz="825" dirty="0">
              <a:solidFill>
                <a:srgbClr val="2F2F2F"/>
              </a:solidFill>
              <a:latin typeface="Segoe UI"/>
            </a:endParaRPr>
          </a:p>
        </p:txBody>
      </p:sp>
      <p:pic>
        <p:nvPicPr>
          <p:cNvPr id="88" name="Picture 87" descr="Synapse Spark Logo">
            <a:extLst>
              <a:ext uri="{FF2B5EF4-FFF2-40B4-BE49-F238E27FC236}">
                <a16:creationId xmlns:a16="http://schemas.microsoft.com/office/drawing/2014/main" id="{56455CAC-7F7C-0040-9362-C8B8530BFA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51790" y="2165466"/>
            <a:ext cx="342233" cy="342900"/>
          </a:xfrm>
          <a:prstGeom prst="rect">
            <a:avLst/>
          </a:prstGeom>
        </p:spPr>
      </p:pic>
      <p:sp>
        <p:nvSpPr>
          <p:cNvPr id="91" name="Text Placeholder 2">
            <a:extLst>
              <a:ext uri="{FF2B5EF4-FFF2-40B4-BE49-F238E27FC236}">
                <a16:creationId xmlns:a16="http://schemas.microsoft.com/office/drawing/2014/main" id="{19DD6C7B-0399-A641-9FDC-26AC9E0DD96C}"/>
              </a:ext>
            </a:extLst>
          </p:cNvPr>
          <p:cNvSpPr txBox="1">
            <a:spLocks/>
          </p:cNvSpPr>
          <p:nvPr/>
        </p:nvSpPr>
        <p:spPr>
          <a:xfrm>
            <a:off x="1539977" y="262656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Data Engineering</a:t>
            </a:r>
            <a:endParaRPr lang="en-US" sz="900" b="1" dirty="0">
              <a:solidFill>
                <a:srgbClr val="117865"/>
              </a:solidFill>
              <a:latin typeface="Segoe UI"/>
            </a:endParaRPr>
          </a:p>
        </p:txBody>
      </p:sp>
      <p:sp>
        <p:nvSpPr>
          <p:cNvPr id="92" name="Text Placeholder 2">
            <a:extLst>
              <a:ext uri="{FF2B5EF4-FFF2-40B4-BE49-F238E27FC236}">
                <a16:creationId xmlns:a16="http://schemas.microsoft.com/office/drawing/2014/main" id="{B1443B2F-A082-B442-9AF2-F7BF8DEC13A6}"/>
              </a:ext>
            </a:extLst>
          </p:cNvPr>
          <p:cNvSpPr txBox="1">
            <a:spLocks/>
          </p:cNvSpPr>
          <p:nvPr/>
        </p:nvSpPr>
        <p:spPr>
          <a:xfrm>
            <a:off x="1539977" y="294121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a:solidFill>
                  <a:srgbClr val="2F2F2F"/>
                </a:solidFill>
                <a:latin typeface="Segoe UI" panose="020B0502040204020203" pitchFamily="34" charset="0"/>
              </a:rPr>
              <a:t>Synapse</a:t>
            </a:r>
            <a:endParaRPr lang="en-US" sz="825">
              <a:solidFill>
                <a:srgbClr val="2F2F2F"/>
              </a:solidFill>
              <a:latin typeface="Segoe UI"/>
            </a:endParaRPr>
          </a:p>
        </p:txBody>
      </p:sp>
      <p:pic>
        <p:nvPicPr>
          <p:cNvPr id="95" name="Picture 94" descr="Synapse Logo">
            <a:extLst>
              <a:ext uri="{FF2B5EF4-FFF2-40B4-BE49-F238E27FC236}">
                <a16:creationId xmlns:a16="http://schemas.microsoft.com/office/drawing/2014/main" id="{944EA32D-E48B-0C40-BA2C-E77F607D85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75649" y="2171689"/>
            <a:ext cx="342233" cy="342900"/>
          </a:xfrm>
          <a:prstGeom prst="rect">
            <a:avLst/>
          </a:prstGeom>
        </p:spPr>
      </p:pic>
      <p:sp>
        <p:nvSpPr>
          <p:cNvPr id="97" name="Text Placeholder 2">
            <a:extLst>
              <a:ext uri="{FF2B5EF4-FFF2-40B4-BE49-F238E27FC236}">
                <a16:creationId xmlns:a16="http://schemas.microsoft.com/office/drawing/2014/main" id="{14576168-1A46-1740-A07D-A6D1E4D3F6F7}"/>
              </a:ext>
            </a:extLst>
          </p:cNvPr>
          <p:cNvSpPr txBox="1">
            <a:spLocks/>
          </p:cNvSpPr>
          <p:nvPr/>
        </p:nvSpPr>
        <p:spPr>
          <a:xfrm>
            <a:off x="2763836" y="262656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Data Warehouse</a:t>
            </a:r>
            <a:endParaRPr lang="en-US" sz="900" b="1" dirty="0">
              <a:solidFill>
                <a:srgbClr val="117865"/>
              </a:solidFill>
              <a:latin typeface="Segoe UI"/>
            </a:endParaRPr>
          </a:p>
        </p:txBody>
      </p:sp>
      <p:sp>
        <p:nvSpPr>
          <p:cNvPr id="98" name="Text Placeholder 2">
            <a:extLst>
              <a:ext uri="{FF2B5EF4-FFF2-40B4-BE49-F238E27FC236}">
                <a16:creationId xmlns:a16="http://schemas.microsoft.com/office/drawing/2014/main" id="{78D40FA7-259B-C345-9D1E-3D81D7D3846F}"/>
              </a:ext>
            </a:extLst>
          </p:cNvPr>
          <p:cNvSpPr txBox="1">
            <a:spLocks/>
          </p:cNvSpPr>
          <p:nvPr/>
        </p:nvSpPr>
        <p:spPr>
          <a:xfrm>
            <a:off x="2763836" y="294121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a:solidFill>
                  <a:srgbClr val="2F2F2F"/>
                </a:solidFill>
                <a:latin typeface="Segoe UI" panose="020B0502040204020203" pitchFamily="34" charset="0"/>
              </a:rPr>
              <a:t>Synapse</a:t>
            </a:r>
            <a:endParaRPr lang="en-US" sz="825">
              <a:solidFill>
                <a:srgbClr val="2F2F2F"/>
              </a:solidFill>
              <a:latin typeface="Segoe UI"/>
            </a:endParaRPr>
          </a:p>
        </p:txBody>
      </p:sp>
      <p:pic>
        <p:nvPicPr>
          <p:cNvPr id="100" name="Picture 99" descr="Azure AI Logo">
            <a:extLst>
              <a:ext uri="{FF2B5EF4-FFF2-40B4-BE49-F238E27FC236}">
                <a16:creationId xmlns:a16="http://schemas.microsoft.com/office/drawing/2014/main" id="{57C40355-1C46-E14A-A27B-0FB271A17B1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99508" y="2165466"/>
            <a:ext cx="342233" cy="342900"/>
          </a:xfrm>
          <a:prstGeom prst="rect">
            <a:avLst/>
          </a:prstGeom>
        </p:spPr>
      </p:pic>
      <p:sp>
        <p:nvSpPr>
          <p:cNvPr id="101" name="Text Placeholder 2">
            <a:extLst>
              <a:ext uri="{FF2B5EF4-FFF2-40B4-BE49-F238E27FC236}">
                <a16:creationId xmlns:a16="http://schemas.microsoft.com/office/drawing/2014/main" id="{2D7512FF-705D-0B4D-886C-E893CC9A46CD}"/>
              </a:ext>
            </a:extLst>
          </p:cNvPr>
          <p:cNvSpPr txBox="1">
            <a:spLocks/>
          </p:cNvSpPr>
          <p:nvPr/>
        </p:nvSpPr>
        <p:spPr>
          <a:xfrm>
            <a:off x="3987695" y="262656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Data Science</a:t>
            </a:r>
            <a:endParaRPr lang="en-US" sz="900" b="1" dirty="0">
              <a:solidFill>
                <a:srgbClr val="117865"/>
              </a:solidFill>
              <a:latin typeface="Segoe UI"/>
            </a:endParaRPr>
          </a:p>
        </p:txBody>
      </p:sp>
      <p:sp>
        <p:nvSpPr>
          <p:cNvPr id="102" name="Text Placeholder 2">
            <a:extLst>
              <a:ext uri="{FF2B5EF4-FFF2-40B4-BE49-F238E27FC236}">
                <a16:creationId xmlns:a16="http://schemas.microsoft.com/office/drawing/2014/main" id="{1943E6EE-746A-FA4E-8FBF-39724E59C81F}"/>
              </a:ext>
            </a:extLst>
          </p:cNvPr>
          <p:cNvSpPr txBox="1">
            <a:spLocks/>
          </p:cNvSpPr>
          <p:nvPr/>
        </p:nvSpPr>
        <p:spPr>
          <a:xfrm>
            <a:off x="3987695" y="294121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a:solidFill>
                  <a:srgbClr val="2F2F2F"/>
                </a:solidFill>
                <a:latin typeface="Segoe UI" panose="020B0502040204020203" pitchFamily="34" charset="0"/>
              </a:rPr>
              <a:t>Synapse</a:t>
            </a:r>
            <a:endParaRPr lang="en-US" sz="825">
              <a:solidFill>
                <a:srgbClr val="2F2F2F"/>
              </a:solidFill>
              <a:latin typeface="Segoe UI"/>
            </a:endParaRPr>
          </a:p>
        </p:txBody>
      </p:sp>
      <p:pic>
        <p:nvPicPr>
          <p:cNvPr id="104" name="Picture 103" descr="Data Explorer Logo">
            <a:extLst>
              <a:ext uri="{FF2B5EF4-FFF2-40B4-BE49-F238E27FC236}">
                <a16:creationId xmlns:a16="http://schemas.microsoft.com/office/drawing/2014/main" id="{230F015A-56C6-4F46-94BE-2DCD2041B25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23367" y="2156363"/>
            <a:ext cx="342233" cy="342900"/>
          </a:xfrm>
          <a:prstGeom prst="rect">
            <a:avLst/>
          </a:prstGeom>
        </p:spPr>
      </p:pic>
      <p:sp>
        <p:nvSpPr>
          <p:cNvPr id="105" name="Text Placeholder 2">
            <a:extLst>
              <a:ext uri="{FF2B5EF4-FFF2-40B4-BE49-F238E27FC236}">
                <a16:creationId xmlns:a16="http://schemas.microsoft.com/office/drawing/2014/main" id="{75A8AB54-24DC-714B-9227-7EFBE21149DD}"/>
              </a:ext>
            </a:extLst>
          </p:cNvPr>
          <p:cNvSpPr txBox="1">
            <a:spLocks/>
          </p:cNvSpPr>
          <p:nvPr/>
        </p:nvSpPr>
        <p:spPr>
          <a:xfrm>
            <a:off x="5211554" y="2626569"/>
            <a:ext cx="1165860" cy="214346"/>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Real Time Analytics</a:t>
            </a:r>
            <a:endParaRPr lang="en-US" sz="900" b="1" dirty="0">
              <a:solidFill>
                <a:srgbClr val="117865"/>
              </a:solidFill>
              <a:latin typeface="Segoe UI"/>
            </a:endParaRPr>
          </a:p>
        </p:txBody>
      </p:sp>
      <p:sp>
        <p:nvSpPr>
          <p:cNvPr id="106" name="Text Placeholder 2">
            <a:extLst>
              <a:ext uri="{FF2B5EF4-FFF2-40B4-BE49-F238E27FC236}">
                <a16:creationId xmlns:a16="http://schemas.microsoft.com/office/drawing/2014/main" id="{E894666B-1B55-E34E-9C82-2E4F467A5AC9}"/>
              </a:ext>
            </a:extLst>
          </p:cNvPr>
          <p:cNvSpPr txBox="1">
            <a:spLocks/>
          </p:cNvSpPr>
          <p:nvPr/>
        </p:nvSpPr>
        <p:spPr>
          <a:xfrm>
            <a:off x="5211554" y="294121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a:solidFill>
                  <a:srgbClr val="2F2F2F"/>
                </a:solidFill>
                <a:latin typeface="Segoe UI" panose="020B0502040204020203" pitchFamily="34" charset="0"/>
              </a:rPr>
              <a:t>Synapse</a:t>
            </a:r>
            <a:endParaRPr lang="en-US" sz="825">
              <a:solidFill>
                <a:srgbClr val="2F2F2F"/>
              </a:solidFill>
              <a:latin typeface="Segoe UI"/>
            </a:endParaRPr>
          </a:p>
        </p:txBody>
      </p:sp>
      <p:sp>
        <p:nvSpPr>
          <p:cNvPr id="109" name="Text Placeholder 2">
            <a:extLst>
              <a:ext uri="{FF2B5EF4-FFF2-40B4-BE49-F238E27FC236}">
                <a16:creationId xmlns:a16="http://schemas.microsoft.com/office/drawing/2014/main" id="{78F07DE3-BAAB-9640-84C2-373ED20A81AD}"/>
              </a:ext>
            </a:extLst>
          </p:cNvPr>
          <p:cNvSpPr txBox="1">
            <a:spLocks/>
          </p:cNvSpPr>
          <p:nvPr/>
        </p:nvSpPr>
        <p:spPr>
          <a:xfrm>
            <a:off x="6435413" y="2626569"/>
            <a:ext cx="1165860" cy="214346"/>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Business Intelligence</a:t>
            </a:r>
            <a:endParaRPr lang="en-US" sz="900" b="1" dirty="0">
              <a:solidFill>
                <a:srgbClr val="117865"/>
              </a:solidFill>
              <a:latin typeface="Segoe UI"/>
            </a:endParaRPr>
          </a:p>
        </p:txBody>
      </p:sp>
      <p:sp>
        <p:nvSpPr>
          <p:cNvPr id="110" name="Text Placeholder 2">
            <a:extLst>
              <a:ext uri="{FF2B5EF4-FFF2-40B4-BE49-F238E27FC236}">
                <a16:creationId xmlns:a16="http://schemas.microsoft.com/office/drawing/2014/main" id="{0655A24C-72D1-9647-BB6A-94ACBFB8968F}"/>
              </a:ext>
            </a:extLst>
          </p:cNvPr>
          <p:cNvSpPr txBox="1">
            <a:spLocks/>
          </p:cNvSpPr>
          <p:nvPr/>
        </p:nvSpPr>
        <p:spPr>
          <a:xfrm>
            <a:off x="6435413" y="294121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Power BI</a:t>
            </a:r>
            <a:endParaRPr lang="en-US" sz="825" dirty="0">
              <a:solidFill>
                <a:srgbClr val="2F2F2F"/>
              </a:solidFill>
              <a:latin typeface="Segoe UI"/>
            </a:endParaRPr>
          </a:p>
        </p:txBody>
      </p:sp>
      <p:sp>
        <p:nvSpPr>
          <p:cNvPr id="113" name="Rounded Rectangle 112">
            <a:extLst>
              <a:ext uri="{FF2B5EF4-FFF2-40B4-BE49-F238E27FC236}">
                <a16:creationId xmlns:a16="http://schemas.microsoft.com/office/drawing/2014/main" id="{92D1BC01-5190-784B-A3BD-DD5C99BFDBF3}"/>
              </a:ext>
              <a:ext uri="{C183D7F6-B498-43B3-948B-1728B52AA6E4}">
                <adec:decorative xmlns:adec="http://schemas.microsoft.com/office/drawing/2017/decorative" val="1"/>
              </a:ext>
            </a:extLst>
          </p:cNvPr>
          <p:cNvSpPr/>
          <p:nvPr/>
        </p:nvSpPr>
        <p:spPr bwMode="auto">
          <a:xfrm>
            <a:off x="316117" y="4086131"/>
            <a:ext cx="8511938" cy="589788"/>
          </a:xfrm>
          <a:prstGeom prst="roundRect">
            <a:avLst>
              <a:gd name="adj" fmla="val 3999"/>
            </a:avLst>
          </a:prstGeom>
          <a:solidFill>
            <a:schemeClr val="accent1">
              <a:lumMod val="60000"/>
              <a:lumOff val="40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115" name="Text Placeholder 2">
            <a:extLst>
              <a:ext uri="{FF2B5EF4-FFF2-40B4-BE49-F238E27FC236}">
                <a16:creationId xmlns:a16="http://schemas.microsoft.com/office/drawing/2014/main" id="{8ABD3955-0237-CE4F-AC46-E76BD277AB8A}"/>
              </a:ext>
            </a:extLst>
          </p:cNvPr>
          <p:cNvSpPr txBox="1">
            <a:spLocks/>
          </p:cNvSpPr>
          <p:nvPr/>
        </p:nvSpPr>
        <p:spPr>
          <a:xfrm>
            <a:off x="2807291" y="4147035"/>
            <a:ext cx="3529592" cy="2054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UNIFIED</a:t>
            </a:r>
            <a:endParaRPr lang="en-US" sz="900" b="1" dirty="0">
              <a:solidFill>
                <a:srgbClr val="117865"/>
              </a:solidFill>
              <a:latin typeface="Segoe UI"/>
            </a:endParaRPr>
          </a:p>
        </p:txBody>
      </p:sp>
      <p:sp>
        <p:nvSpPr>
          <p:cNvPr id="116" name="Text Placeholder 2">
            <a:extLst>
              <a:ext uri="{FF2B5EF4-FFF2-40B4-BE49-F238E27FC236}">
                <a16:creationId xmlns:a16="http://schemas.microsoft.com/office/drawing/2014/main" id="{B4C4958E-AF08-2344-B21E-95B0629FEFA0}"/>
              </a:ext>
            </a:extLst>
          </p:cNvPr>
          <p:cNvSpPr txBox="1">
            <a:spLocks/>
          </p:cNvSpPr>
          <p:nvPr/>
        </p:nvSpPr>
        <p:spPr>
          <a:xfrm>
            <a:off x="1063783" y="4381309"/>
            <a:ext cx="1472939"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SaaS product experience</a:t>
            </a:r>
            <a:endParaRPr lang="en-US" sz="825" dirty="0">
              <a:solidFill>
                <a:srgbClr val="2F2F2F"/>
              </a:solidFill>
              <a:latin typeface="Segoe UI"/>
            </a:endParaRPr>
          </a:p>
        </p:txBody>
      </p:sp>
      <p:sp>
        <p:nvSpPr>
          <p:cNvPr id="111" name="Rounded Rectangle 110">
            <a:extLst>
              <a:ext uri="{FF2B5EF4-FFF2-40B4-BE49-F238E27FC236}">
                <a16:creationId xmlns:a16="http://schemas.microsoft.com/office/drawing/2014/main" id="{8D4AAF20-967C-6149-84FD-4BD772ACF9BB}"/>
              </a:ext>
              <a:ext uri="{C183D7F6-B498-43B3-948B-1728B52AA6E4}">
                <adec:decorative xmlns:adec="http://schemas.microsoft.com/office/drawing/2017/decorative" val="1"/>
              </a:ext>
            </a:extLst>
          </p:cNvPr>
          <p:cNvSpPr/>
          <p:nvPr/>
        </p:nvSpPr>
        <p:spPr bwMode="auto">
          <a:xfrm>
            <a:off x="316118" y="3425669"/>
            <a:ext cx="8511937" cy="592136"/>
          </a:xfrm>
          <a:prstGeom prst="roundRect">
            <a:avLst>
              <a:gd name="adj" fmla="val 3999"/>
            </a:avLst>
          </a:prstGeom>
          <a:solidFill>
            <a:schemeClr val="accent1">
              <a:lumMod val="40000"/>
              <a:lumOff val="60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pic>
        <p:nvPicPr>
          <p:cNvPr id="112" name="Picture 111" descr="OneLake Logo">
            <a:extLst>
              <a:ext uri="{FF2B5EF4-FFF2-40B4-BE49-F238E27FC236}">
                <a16:creationId xmlns:a16="http://schemas.microsoft.com/office/drawing/2014/main" id="{5FBEB6DC-ED3C-DD4D-BF28-87CF5E42E31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31637" y="3609899"/>
            <a:ext cx="213928" cy="214346"/>
          </a:xfrm>
          <a:prstGeom prst="rect">
            <a:avLst/>
          </a:prstGeom>
        </p:spPr>
      </p:pic>
      <p:sp>
        <p:nvSpPr>
          <p:cNvPr id="117" name="Text Placeholder 2">
            <a:extLst>
              <a:ext uri="{FF2B5EF4-FFF2-40B4-BE49-F238E27FC236}">
                <a16:creationId xmlns:a16="http://schemas.microsoft.com/office/drawing/2014/main" id="{5E5F39D0-2A09-C446-9698-769F5117722E}"/>
              </a:ext>
            </a:extLst>
          </p:cNvPr>
          <p:cNvSpPr txBox="1">
            <a:spLocks/>
          </p:cNvSpPr>
          <p:nvPr/>
        </p:nvSpPr>
        <p:spPr>
          <a:xfrm>
            <a:off x="873820" y="3541315"/>
            <a:ext cx="3529592" cy="2054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900" b="1">
                <a:solidFill>
                  <a:srgbClr val="117865"/>
                </a:solidFill>
                <a:latin typeface="Segoe UI" panose="020B0502040204020203" pitchFamily="34" charset="0"/>
              </a:rPr>
              <a:t>Unified data foundation</a:t>
            </a:r>
            <a:endParaRPr lang="en-US" sz="900" b="1">
              <a:solidFill>
                <a:srgbClr val="117865"/>
              </a:solidFill>
              <a:latin typeface="Segoe UI"/>
            </a:endParaRPr>
          </a:p>
        </p:txBody>
      </p:sp>
      <p:sp>
        <p:nvSpPr>
          <p:cNvPr id="118" name="Text Placeholder 2">
            <a:extLst>
              <a:ext uri="{FF2B5EF4-FFF2-40B4-BE49-F238E27FC236}">
                <a16:creationId xmlns:a16="http://schemas.microsoft.com/office/drawing/2014/main" id="{FE344FAF-646B-6F4E-87A2-9A9CA23D19D5}"/>
              </a:ext>
            </a:extLst>
          </p:cNvPr>
          <p:cNvSpPr txBox="1">
            <a:spLocks/>
          </p:cNvSpPr>
          <p:nvPr/>
        </p:nvSpPr>
        <p:spPr>
          <a:xfrm>
            <a:off x="873820" y="3683840"/>
            <a:ext cx="1472939"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900">
                <a:solidFill>
                  <a:srgbClr val="2F2F2F"/>
                </a:solidFill>
                <a:latin typeface="Segoe UI" panose="020B0502040204020203" pitchFamily="34" charset="0"/>
              </a:rPr>
              <a:t>OneLake</a:t>
            </a:r>
            <a:endParaRPr lang="en-US" sz="825">
              <a:solidFill>
                <a:srgbClr val="2F2F2F"/>
              </a:solidFill>
              <a:latin typeface="Segoe UI"/>
            </a:endParaRPr>
          </a:p>
        </p:txBody>
      </p:sp>
      <p:pic>
        <p:nvPicPr>
          <p:cNvPr id="13" name="Picture 12" descr="A picture containing graphics, colorfulness, graphic design, creativity&#10;&#10;Description automatically generated">
            <a:extLst>
              <a:ext uri="{FF2B5EF4-FFF2-40B4-BE49-F238E27FC236}">
                <a16:creationId xmlns:a16="http://schemas.microsoft.com/office/drawing/2014/main" id="{C50E9FF7-BCC0-40BF-B7B8-33393EB7B6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78463" y="2122073"/>
            <a:ext cx="418423" cy="418423"/>
          </a:xfrm>
          <a:prstGeom prst="rect">
            <a:avLst/>
          </a:prstGeom>
        </p:spPr>
      </p:pic>
      <p:sp>
        <p:nvSpPr>
          <p:cNvPr id="14" name="Text Placeholder 2">
            <a:extLst>
              <a:ext uri="{FF2B5EF4-FFF2-40B4-BE49-F238E27FC236}">
                <a16:creationId xmlns:a16="http://schemas.microsoft.com/office/drawing/2014/main" id="{75700E62-D845-6515-E904-DA316947D501}"/>
              </a:ext>
            </a:extLst>
          </p:cNvPr>
          <p:cNvSpPr txBox="1">
            <a:spLocks/>
          </p:cNvSpPr>
          <p:nvPr/>
        </p:nvSpPr>
        <p:spPr>
          <a:xfrm>
            <a:off x="7659272" y="262656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Observability</a:t>
            </a:r>
            <a:endParaRPr lang="en-US" sz="900" b="1" dirty="0">
              <a:solidFill>
                <a:srgbClr val="117865"/>
              </a:solidFill>
              <a:latin typeface="Segoe UI"/>
            </a:endParaRPr>
          </a:p>
        </p:txBody>
      </p:sp>
      <p:sp>
        <p:nvSpPr>
          <p:cNvPr id="15" name="Text Placeholder 2">
            <a:extLst>
              <a:ext uri="{FF2B5EF4-FFF2-40B4-BE49-F238E27FC236}">
                <a16:creationId xmlns:a16="http://schemas.microsoft.com/office/drawing/2014/main" id="{FF07E2D9-A92A-BB61-E4BC-6182B9F87610}"/>
              </a:ext>
            </a:extLst>
          </p:cNvPr>
          <p:cNvSpPr txBox="1">
            <a:spLocks/>
          </p:cNvSpPr>
          <p:nvPr/>
        </p:nvSpPr>
        <p:spPr>
          <a:xfrm>
            <a:off x="7659272" y="2941219"/>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Data Activator</a:t>
            </a:r>
          </a:p>
        </p:txBody>
      </p:sp>
      <p:sp>
        <p:nvSpPr>
          <p:cNvPr id="20" name="Text Placeholder 2">
            <a:extLst>
              <a:ext uri="{FF2B5EF4-FFF2-40B4-BE49-F238E27FC236}">
                <a16:creationId xmlns:a16="http://schemas.microsoft.com/office/drawing/2014/main" id="{C7A19EC4-827D-0DC1-7342-BD310012B334}"/>
              </a:ext>
            </a:extLst>
          </p:cNvPr>
          <p:cNvSpPr txBox="1">
            <a:spLocks/>
          </p:cNvSpPr>
          <p:nvPr/>
        </p:nvSpPr>
        <p:spPr>
          <a:xfrm>
            <a:off x="2910640" y="4381309"/>
            <a:ext cx="1472939"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Security and governance</a:t>
            </a:r>
            <a:endParaRPr lang="en-US" sz="825" dirty="0">
              <a:solidFill>
                <a:srgbClr val="2F2F2F"/>
              </a:solidFill>
              <a:latin typeface="Segoe UI"/>
            </a:endParaRPr>
          </a:p>
        </p:txBody>
      </p:sp>
      <p:sp>
        <p:nvSpPr>
          <p:cNvPr id="21" name="Text Placeholder 2">
            <a:extLst>
              <a:ext uri="{FF2B5EF4-FFF2-40B4-BE49-F238E27FC236}">
                <a16:creationId xmlns:a16="http://schemas.microsoft.com/office/drawing/2014/main" id="{1CE510CD-E0BC-4756-B4C4-41BE14140584}"/>
              </a:ext>
            </a:extLst>
          </p:cNvPr>
          <p:cNvSpPr txBox="1">
            <a:spLocks/>
          </p:cNvSpPr>
          <p:nvPr/>
        </p:nvSpPr>
        <p:spPr>
          <a:xfrm>
            <a:off x="4757497" y="4381309"/>
            <a:ext cx="1472939"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Compute and storage</a:t>
            </a:r>
            <a:endParaRPr lang="en-US" sz="825" dirty="0">
              <a:solidFill>
                <a:srgbClr val="2F2F2F"/>
              </a:solidFill>
              <a:latin typeface="Segoe UI"/>
            </a:endParaRPr>
          </a:p>
        </p:txBody>
      </p:sp>
      <p:sp>
        <p:nvSpPr>
          <p:cNvPr id="23" name="Text Placeholder 2">
            <a:extLst>
              <a:ext uri="{FF2B5EF4-FFF2-40B4-BE49-F238E27FC236}">
                <a16:creationId xmlns:a16="http://schemas.microsoft.com/office/drawing/2014/main" id="{DD1083D3-F145-2581-0CBE-2599A8800B8B}"/>
              </a:ext>
            </a:extLst>
          </p:cNvPr>
          <p:cNvSpPr txBox="1">
            <a:spLocks/>
          </p:cNvSpPr>
          <p:nvPr/>
        </p:nvSpPr>
        <p:spPr>
          <a:xfrm>
            <a:off x="6604354" y="4381309"/>
            <a:ext cx="1472939"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Business model</a:t>
            </a:r>
            <a:endParaRPr lang="en-US" sz="825" dirty="0">
              <a:solidFill>
                <a:srgbClr val="2F2F2F"/>
              </a:solidFill>
              <a:latin typeface="Segoe UI"/>
            </a:endParaRPr>
          </a:p>
        </p:txBody>
      </p:sp>
      <p:cxnSp>
        <p:nvCxnSpPr>
          <p:cNvPr id="30" name="Straight Connector 29">
            <a:extLst>
              <a:ext uri="{FF2B5EF4-FFF2-40B4-BE49-F238E27FC236}">
                <a16:creationId xmlns:a16="http://schemas.microsoft.com/office/drawing/2014/main" id="{96048164-434A-9742-24F1-C3540C9D1211}"/>
              </a:ext>
              <a:ext uri="{C183D7F6-B498-43B3-948B-1728B52AA6E4}">
                <adec:decorative xmlns:adec="http://schemas.microsoft.com/office/drawing/2017/decorative" val="1"/>
              </a:ext>
            </a:extLst>
          </p:cNvPr>
          <p:cNvCxnSpPr>
            <a:cxnSpLocks/>
          </p:cNvCxnSpPr>
          <p:nvPr/>
        </p:nvCxnSpPr>
        <p:spPr>
          <a:xfrm>
            <a:off x="2723681" y="4418336"/>
            <a:ext cx="0" cy="140291"/>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BBE168-F257-C69B-598B-192207034499}"/>
              </a:ext>
              <a:ext uri="{C183D7F6-B498-43B3-948B-1728B52AA6E4}">
                <adec:decorative xmlns:adec="http://schemas.microsoft.com/office/drawing/2017/decorative" val="1"/>
              </a:ext>
            </a:extLst>
          </p:cNvPr>
          <p:cNvCxnSpPr>
            <a:cxnSpLocks/>
          </p:cNvCxnSpPr>
          <p:nvPr/>
        </p:nvCxnSpPr>
        <p:spPr>
          <a:xfrm>
            <a:off x="4570538" y="4418336"/>
            <a:ext cx="0" cy="140291"/>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952F86-8EEA-DEB7-9544-E6B2D49AF57B}"/>
              </a:ext>
              <a:ext uri="{C183D7F6-B498-43B3-948B-1728B52AA6E4}">
                <adec:decorative xmlns:adec="http://schemas.microsoft.com/office/drawing/2017/decorative" val="1"/>
              </a:ext>
            </a:extLst>
          </p:cNvPr>
          <p:cNvCxnSpPr>
            <a:cxnSpLocks/>
          </p:cNvCxnSpPr>
          <p:nvPr/>
        </p:nvCxnSpPr>
        <p:spPr>
          <a:xfrm>
            <a:off x="6417395" y="4418336"/>
            <a:ext cx="0" cy="140291"/>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32B8BB-1CFC-9D72-1817-2814BB080119}"/>
              </a:ext>
            </a:extLst>
          </p:cNvPr>
          <p:cNvSpPr txBox="1"/>
          <p:nvPr/>
        </p:nvSpPr>
        <p:spPr>
          <a:xfrm>
            <a:off x="3411414" y="906020"/>
            <a:ext cx="5856293" cy="1075679"/>
          </a:xfrm>
          <a:prstGeom prst="rect">
            <a:avLst/>
          </a:prstGeom>
          <a:noFill/>
        </p:spPr>
        <p:txBody>
          <a:bodyPr wrap="square" rtlCol="0">
            <a:spAutoFit/>
          </a:bodyPr>
          <a:lstStyle/>
          <a:p>
            <a:pPr marL="171450" indent="-171450">
              <a:lnSpc>
                <a:spcPct val="90000"/>
              </a:lnSpc>
              <a:buFont typeface="Arial" panose="020B0604020202020204" pitchFamily="34" charset="0"/>
              <a:buChar char="•"/>
            </a:pPr>
            <a:r>
              <a:rPr lang="en-US" sz="1400" dirty="0">
                <a:solidFill>
                  <a:srgbClr val="2F2F2F"/>
                </a:solidFill>
              </a:rPr>
              <a:t>Improved the portfolio of PaaS services and “</a:t>
            </a:r>
            <a:r>
              <a:rPr lang="en-US" sz="1400" dirty="0" err="1">
                <a:solidFill>
                  <a:srgbClr val="2F2F2F"/>
                </a:solidFill>
              </a:rPr>
              <a:t>SaaSified</a:t>
            </a:r>
            <a:r>
              <a:rPr lang="en-US" sz="1400" dirty="0">
                <a:solidFill>
                  <a:srgbClr val="2F2F2F"/>
                </a:solidFill>
              </a:rPr>
              <a:t>” them</a:t>
            </a:r>
          </a:p>
          <a:p>
            <a:pPr marL="171450" indent="-171450">
              <a:lnSpc>
                <a:spcPct val="90000"/>
              </a:lnSpc>
              <a:buFont typeface="Arial" panose="020B0604020202020204" pitchFamily="34" charset="0"/>
              <a:buChar char="•"/>
            </a:pPr>
            <a:r>
              <a:rPr lang="en-US" sz="1400" dirty="0">
                <a:solidFill>
                  <a:srgbClr val="2F2F2F"/>
                </a:solidFill>
              </a:rPr>
              <a:t>End result is an integrated, SaaS platform covering the spectrum of data capabilities</a:t>
            </a:r>
          </a:p>
          <a:p>
            <a:pPr marL="171450" indent="-171450">
              <a:lnSpc>
                <a:spcPct val="90000"/>
              </a:lnSpc>
              <a:buFont typeface="Arial" panose="020B0604020202020204" pitchFamily="34" charset="0"/>
              <a:buChar char="•"/>
            </a:pPr>
            <a:r>
              <a:rPr lang="en-US" sz="1400" dirty="0">
                <a:solidFill>
                  <a:srgbClr val="2F2F2F"/>
                </a:solidFill>
              </a:rPr>
              <a:t>Minimal configuration/administration</a:t>
            </a:r>
          </a:p>
          <a:p>
            <a:endParaRPr lang="en-US" dirty="0">
              <a:solidFill>
                <a:schemeClr val="bg2">
                  <a:lumMod val="10000"/>
                </a:schemeClr>
              </a:solidFill>
            </a:endParaRPr>
          </a:p>
        </p:txBody>
      </p:sp>
      <p:pic>
        <p:nvPicPr>
          <p:cNvPr id="4" name="Picture 2">
            <a:extLst>
              <a:ext uri="{FF2B5EF4-FFF2-40B4-BE49-F238E27FC236}">
                <a16:creationId xmlns:a16="http://schemas.microsoft.com/office/drawing/2014/main" id="{67C16947-A7CF-49E6-32B7-48A83FDA634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9578" y="38888"/>
            <a:ext cx="795429" cy="79542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1">
            <a:extLst>
              <a:ext uri="{FF2B5EF4-FFF2-40B4-BE49-F238E27FC236}">
                <a16:creationId xmlns:a16="http://schemas.microsoft.com/office/drawing/2014/main" id="{BBDD0859-EA05-33C7-A9E8-F65DEB84E152}"/>
              </a:ext>
            </a:extLst>
          </p:cNvPr>
          <p:cNvSpPr txBox="1">
            <a:spLocks/>
          </p:cNvSpPr>
          <p:nvPr/>
        </p:nvSpPr>
        <p:spPr>
          <a:xfrm>
            <a:off x="58823" y="893865"/>
            <a:ext cx="3116826" cy="131522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chemeClr val="tx2"/>
                </a:solidFill>
                <a:latin typeface="Arial Regular"/>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b="0" i="0" kern="1200">
                <a:solidFill>
                  <a:schemeClr val="tx2"/>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b="0" i="0" kern="1200">
                <a:solidFill>
                  <a:schemeClr val="tx2"/>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100" b="0" i="0" kern="1200">
                <a:solidFill>
                  <a:schemeClr val="tx2"/>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2"/>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pPr>
            <a:r>
              <a:rPr lang="en-US" sz="1400" dirty="0">
                <a:solidFill>
                  <a:srgbClr val="2F2F2F"/>
                </a:solidFill>
                <a:latin typeface="+mn-lt"/>
                <a:ea typeface="+mn-ea"/>
                <a:cs typeface="+mn-cs"/>
              </a:rPr>
              <a:t>Announced at MS Build May 2023</a:t>
            </a:r>
          </a:p>
          <a:p>
            <a:pPr>
              <a:spcBef>
                <a:spcPts val="0"/>
              </a:spcBef>
            </a:pPr>
            <a:r>
              <a:rPr lang="en-US" sz="1400" dirty="0">
                <a:solidFill>
                  <a:srgbClr val="2F2F2F"/>
                </a:solidFill>
                <a:latin typeface="+mn-lt"/>
                <a:ea typeface="+mn-ea"/>
                <a:cs typeface="+mn-cs"/>
              </a:rPr>
              <a:t>Data ecosystem</a:t>
            </a:r>
          </a:p>
          <a:p>
            <a:pPr>
              <a:spcBef>
                <a:spcPts val="0"/>
              </a:spcBef>
            </a:pPr>
            <a:r>
              <a:rPr lang="en-US" sz="1400" dirty="0">
                <a:solidFill>
                  <a:srgbClr val="2F2F2F"/>
                </a:solidFill>
                <a:latin typeface="+mn-lt"/>
                <a:ea typeface="+mn-ea"/>
                <a:cs typeface="+mn-cs"/>
              </a:rPr>
              <a:t>Aligns to Data Mesh principles</a:t>
            </a:r>
          </a:p>
          <a:p>
            <a:pPr>
              <a:spcBef>
                <a:spcPts val="0"/>
              </a:spcBef>
            </a:pPr>
            <a:r>
              <a:rPr lang="en-US" sz="1400" dirty="0">
                <a:solidFill>
                  <a:srgbClr val="2F2F2F"/>
                </a:solidFill>
                <a:latin typeface="+mn-lt"/>
                <a:ea typeface="+mn-ea"/>
                <a:cs typeface="+mn-cs"/>
              </a:rPr>
              <a:t>Familiar foundation</a:t>
            </a:r>
          </a:p>
        </p:txBody>
      </p:sp>
    </p:spTree>
    <p:extLst>
      <p:ext uri="{BB962C8B-B14F-4D97-AF65-F5344CB8AC3E}">
        <p14:creationId xmlns:p14="http://schemas.microsoft.com/office/powerpoint/2010/main" val="364675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D08B-3ABF-9975-C40A-FA78797184DD}"/>
              </a:ext>
            </a:extLst>
          </p:cNvPr>
          <p:cNvSpPr>
            <a:spLocks noGrp="1"/>
          </p:cNvSpPr>
          <p:nvPr>
            <p:ph type="title"/>
          </p:nvPr>
        </p:nvSpPr>
        <p:spPr/>
        <p:txBody>
          <a:bodyPr/>
          <a:lstStyle/>
          <a:p>
            <a:r>
              <a:rPr lang="en-US" dirty="0"/>
              <a:t>What is Data Mesh?</a:t>
            </a:r>
          </a:p>
        </p:txBody>
      </p:sp>
      <p:sp>
        <p:nvSpPr>
          <p:cNvPr id="4" name="Content Placeholder 3">
            <a:extLst>
              <a:ext uri="{FF2B5EF4-FFF2-40B4-BE49-F238E27FC236}">
                <a16:creationId xmlns:a16="http://schemas.microsoft.com/office/drawing/2014/main" id="{018DADA8-8B7E-03A2-CC87-1C0406F85880}"/>
              </a:ext>
            </a:extLst>
          </p:cNvPr>
          <p:cNvSpPr>
            <a:spLocks noGrp="1"/>
          </p:cNvSpPr>
          <p:nvPr>
            <p:ph sz="quarter" idx="10"/>
          </p:nvPr>
        </p:nvSpPr>
        <p:spPr>
          <a:xfrm>
            <a:off x="116026" y="1061646"/>
            <a:ext cx="4190275" cy="3444651"/>
          </a:xfrm>
        </p:spPr>
        <p:txBody>
          <a:bodyPr/>
          <a:lstStyle/>
          <a:p>
            <a:r>
              <a:rPr lang="en-US" sz="1600" dirty="0"/>
              <a:t>Data mesh is an approach to building a decentralized analytics architecture where business domains are responsible for their data – giving ownership to the group that’s closest to and best understands the data.</a:t>
            </a:r>
          </a:p>
          <a:p>
            <a:r>
              <a:rPr lang="en-US" sz="1600" dirty="0"/>
              <a:t>Successful data mesh requires:</a:t>
            </a:r>
          </a:p>
          <a:p>
            <a:pPr marL="628650" lvl="1" indent="-285750">
              <a:spcBef>
                <a:spcPts val="0"/>
              </a:spcBef>
            </a:pPr>
            <a:r>
              <a:rPr lang="en-US" dirty="0"/>
              <a:t>Flexibility and agility</a:t>
            </a:r>
          </a:p>
          <a:p>
            <a:pPr marL="628650" lvl="1" indent="-285750">
              <a:spcBef>
                <a:spcPts val="0"/>
              </a:spcBef>
            </a:pPr>
            <a:r>
              <a:rPr lang="en-US" dirty="0"/>
              <a:t>Governance</a:t>
            </a:r>
          </a:p>
          <a:p>
            <a:pPr marL="628650" lvl="1" indent="-285750">
              <a:spcBef>
                <a:spcPts val="0"/>
              </a:spcBef>
            </a:pPr>
            <a:r>
              <a:rPr lang="en-US" dirty="0"/>
              <a:t>Abstract technical complexity</a:t>
            </a:r>
          </a:p>
          <a:p>
            <a:pPr marL="285750" indent="-285750">
              <a:spcBef>
                <a:spcPts val="0"/>
              </a:spcBef>
              <a:buFont typeface="Arial" panose="020B0604020202020204" pitchFamily="34" charset="0"/>
              <a:buChar char="•"/>
            </a:pPr>
            <a:endParaRPr lang="en-US" dirty="0"/>
          </a:p>
          <a:p>
            <a:pPr marL="285750" indent="-285750">
              <a:spcBef>
                <a:spcPts val="0"/>
              </a:spcBef>
              <a:buFont typeface="Arial" panose="020B0604020202020204" pitchFamily="34" charset="0"/>
              <a:buChar char="•"/>
            </a:pPr>
            <a:r>
              <a:rPr lang="en-US" sz="1600" dirty="0"/>
              <a:t>Products : </a:t>
            </a:r>
            <a:r>
              <a:rPr lang="en-US" sz="1400" dirty="0"/>
              <a:t>Starburst, K2View, Talend, Informatica, Denodo</a:t>
            </a:r>
          </a:p>
          <a:p>
            <a:pPr marL="628650" lvl="1" indent="-285750">
              <a:spcBef>
                <a:spcPts val="0"/>
              </a:spcBef>
            </a:pPr>
            <a:r>
              <a:rPr lang="en-US" dirty="0"/>
              <a:t>All major data vendors claim to have a data mesh solution</a:t>
            </a:r>
          </a:p>
        </p:txBody>
      </p:sp>
      <p:graphicFrame>
        <p:nvGraphicFramePr>
          <p:cNvPr id="6" name="Diagram 5">
            <a:extLst>
              <a:ext uri="{FF2B5EF4-FFF2-40B4-BE49-F238E27FC236}">
                <a16:creationId xmlns:a16="http://schemas.microsoft.com/office/drawing/2014/main" id="{1E6D83C0-C66A-F3CE-B002-F446A5DACBCD}"/>
              </a:ext>
            </a:extLst>
          </p:cNvPr>
          <p:cNvGraphicFramePr/>
          <p:nvPr>
            <p:extLst>
              <p:ext uri="{D42A27DB-BD31-4B8C-83A1-F6EECF244321}">
                <p14:modId xmlns:p14="http://schemas.microsoft.com/office/powerpoint/2010/main" val="3456135783"/>
              </p:ext>
            </p:extLst>
          </p:nvPr>
        </p:nvGraphicFramePr>
        <p:xfrm>
          <a:off x="4306301" y="1061646"/>
          <a:ext cx="4721673" cy="338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339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65E17B-1695-3C71-4A5D-ED74EB82A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279" y="700810"/>
            <a:ext cx="3277721" cy="2891939"/>
          </a:xfrm>
          <a:prstGeom prst="rect">
            <a:avLst/>
          </a:prstGeom>
        </p:spPr>
      </p:pic>
      <p:sp>
        <p:nvSpPr>
          <p:cNvPr id="2" name="Title 1">
            <a:extLst>
              <a:ext uri="{FF2B5EF4-FFF2-40B4-BE49-F238E27FC236}">
                <a16:creationId xmlns:a16="http://schemas.microsoft.com/office/drawing/2014/main" id="{5972B50F-3EB8-7ED3-3053-4D556BD8831D}"/>
              </a:ext>
            </a:extLst>
          </p:cNvPr>
          <p:cNvSpPr>
            <a:spLocks noGrp="1"/>
          </p:cNvSpPr>
          <p:nvPr>
            <p:ph type="title"/>
          </p:nvPr>
        </p:nvSpPr>
        <p:spPr/>
        <p:txBody>
          <a:bodyPr>
            <a:normAutofit/>
          </a:bodyPr>
          <a:lstStyle/>
          <a:p>
            <a:r>
              <a:rPr lang="en-US" dirty="0"/>
              <a:t>Data Mesh Features</a:t>
            </a:r>
          </a:p>
        </p:txBody>
      </p:sp>
      <p:sp>
        <p:nvSpPr>
          <p:cNvPr id="5" name="Text Placeholder 4">
            <a:extLst>
              <a:ext uri="{FF2B5EF4-FFF2-40B4-BE49-F238E27FC236}">
                <a16:creationId xmlns:a16="http://schemas.microsoft.com/office/drawing/2014/main" id="{153AD984-B007-D4CD-EAC1-244737D9EA74}"/>
              </a:ext>
            </a:extLst>
          </p:cNvPr>
          <p:cNvSpPr>
            <a:spLocks noGrp="1"/>
          </p:cNvSpPr>
          <p:nvPr>
            <p:ph sz="quarter" idx="10"/>
          </p:nvPr>
        </p:nvSpPr>
        <p:spPr>
          <a:xfrm>
            <a:off x="62957" y="920153"/>
            <a:ext cx="5314217" cy="1529436"/>
          </a:xfrm>
        </p:spPr>
        <p:txBody>
          <a:bodyPr>
            <a:normAutofit/>
          </a:bodyPr>
          <a:lstStyle/>
          <a:p>
            <a:pPr marL="0" indent="0">
              <a:buNone/>
            </a:pPr>
            <a:r>
              <a:rPr lang="en-US" b="1" dirty="0"/>
              <a:t>Domain-driven Distributed Architecture</a:t>
            </a:r>
          </a:p>
          <a:p>
            <a:pPr>
              <a:spcBef>
                <a:spcPts val="0"/>
              </a:spcBef>
            </a:pPr>
            <a:r>
              <a:rPr lang="en-US" sz="1500" dirty="0"/>
              <a:t>Centralized models force a universal pipeline for all</a:t>
            </a:r>
          </a:p>
          <a:p>
            <a:pPr>
              <a:spcBef>
                <a:spcPts val="0"/>
              </a:spcBef>
            </a:pPr>
            <a:r>
              <a:rPr lang="en-US" sz="1500" dirty="0"/>
              <a:t>With Data Mesh, a domain owns pipeline development/maintenance</a:t>
            </a:r>
          </a:p>
          <a:p>
            <a:pPr>
              <a:spcBef>
                <a:spcPts val="0"/>
              </a:spcBef>
            </a:pPr>
            <a:r>
              <a:rPr lang="en-US" sz="1500" dirty="0"/>
              <a:t>What is a Domain?</a:t>
            </a:r>
          </a:p>
          <a:p>
            <a:pPr>
              <a:spcBef>
                <a:spcPts val="0"/>
              </a:spcBef>
            </a:pPr>
            <a:r>
              <a:rPr lang="en-US" sz="1500" dirty="0"/>
              <a:t>How are we not creating silos with this approach?</a:t>
            </a:r>
          </a:p>
        </p:txBody>
      </p:sp>
      <p:pic>
        <p:nvPicPr>
          <p:cNvPr id="3" name="Picture 2" descr="Right Data in Right Time to Right User">
            <a:extLst>
              <a:ext uri="{FF2B5EF4-FFF2-40B4-BE49-F238E27FC236}">
                <a16:creationId xmlns:a16="http://schemas.microsoft.com/office/drawing/2014/main" id="{A3E7DDD7-EF13-A39A-A663-68F0AA333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17256"/>
            <a:ext cx="4738226" cy="261096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A5869A90-07F0-DAF9-5433-A5EBA367D478}"/>
              </a:ext>
            </a:extLst>
          </p:cNvPr>
          <p:cNvSpPr txBox="1">
            <a:spLocks/>
          </p:cNvSpPr>
          <p:nvPr/>
        </p:nvSpPr>
        <p:spPr>
          <a:xfrm>
            <a:off x="4390187" y="3619495"/>
            <a:ext cx="4738226" cy="1546307"/>
          </a:xfrm>
          <a:prstGeom prst="rect">
            <a:avLst/>
          </a:prstGeom>
          <a:solidFill>
            <a:schemeClr val="bg1"/>
          </a:solidFill>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chemeClr val="tx2"/>
                </a:solidFill>
                <a:latin typeface="Arial Regular"/>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b="0" i="0" kern="1200">
                <a:solidFill>
                  <a:schemeClr val="tx2"/>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b="0" i="0" kern="1200">
                <a:solidFill>
                  <a:schemeClr val="tx2"/>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100" b="0" i="0" kern="1200">
                <a:solidFill>
                  <a:schemeClr val="tx2"/>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2"/>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b="1" dirty="0"/>
              <a:t>Data as a Product</a:t>
            </a:r>
          </a:p>
          <a:p>
            <a:pPr>
              <a:spcBef>
                <a:spcPts val="0"/>
              </a:spcBef>
            </a:pPr>
            <a:r>
              <a:rPr lang="en-US" sz="1400" dirty="0"/>
              <a:t>In the centralized model, data is thought of as units flowing through pipelines.</a:t>
            </a:r>
          </a:p>
          <a:p>
            <a:pPr>
              <a:spcBef>
                <a:spcPts val="0"/>
              </a:spcBef>
            </a:pPr>
            <a:r>
              <a:rPr lang="en-US" sz="1400" dirty="0"/>
              <a:t>In the Data Mesh world, data is thought of as a first-class citizen and viewed as a product.</a:t>
            </a:r>
          </a:p>
          <a:p>
            <a:pPr>
              <a:spcBef>
                <a:spcPts val="0"/>
              </a:spcBef>
            </a:pPr>
            <a:r>
              <a:rPr lang="en-US" sz="1400" dirty="0"/>
              <a:t>A data product Must be FAIR : </a:t>
            </a:r>
          </a:p>
          <a:p>
            <a:pPr lvl="1">
              <a:spcBef>
                <a:spcPts val="0"/>
              </a:spcBef>
            </a:pPr>
            <a:r>
              <a:rPr lang="en-US" sz="1200" b="1" dirty="0"/>
              <a:t>F</a:t>
            </a:r>
            <a:r>
              <a:rPr lang="en-US" sz="1200" dirty="0"/>
              <a:t>indable, </a:t>
            </a:r>
            <a:r>
              <a:rPr lang="en-US" sz="1200" b="1" dirty="0"/>
              <a:t>A</a:t>
            </a:r>
            <a:r>
              <a:rPr lang="en-US" sz="1200" dirty="0"/>
              <a:t>ccessible, </a:t>
            </a:r>
            <a:r>
              <a:rPr lang="en-US" sz="1200" b="1" dirty="0"/>
              <a:t>I</a:t>
            </a:r>
            <a:r>
              <a:rPr lang="en-US" sz="1200" dirty="0"/>
              <a:t>nteroperable, </a:t>
            </a:r>
            <a:r>
              <a:rPr lang="en-US" sz="1200" b="1" dirty="0"/>
              <a:t>R</a:t>
            </a:r>
            <a:r>
              <a:rPr lang="en-US" sz="1200" dirty="0"/>
              <a:t>eusable</a:t>
            </a:r>
          </a:p>
        </p:txBody>
      </p:sp>
      <p:sp>
        <p:nvSpPr>
          <p:cNvPr id="8" name="Arrow: Left 7">
            <a:extLst>
              <a:ext uri="{FF2B5EF4-FFF2-40B4-BE49-F238E27FC236}">
                <a16:creationId xmlns:a16="http://schemas.microsoft.com/office/drawing/2014/main" id="{9A927286-6A9D-E8CF-9FA0-341A808265D8}"/>
              </a:ext>
            </a:extLst>
          </p:cNvPr>
          <p:cNvSpPr>
            <a:spLocks noChangeAspect="1"/>
          </p:cNvSpPr>
          <p:nvPr/>
        </p:nvSpPr>
        <p:spPr>
          <a:xfrm>
            <a:off x="3900988" y="3787150"/>
            <a:ext cx="489199" cy="242316"/>
          </a:xfrm>
          <a:prstGeom prst="leftArrow">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FAD80D11-A458-4A11-3DCC-64E647DD7478}"/>
              </a:ext>
            </a:extLst>
          </p:cNvPr>
          <p:cNvSpPr>
            <a:spLocks noChangeAspect="1"/>
          </p:cNvSpPr>
          <p:nvPr/>
        </p:nvSpPr>
        <p:spPr>
          <a:xfrm>
            <a:off x="5057651" y="1442555"/>
            <a:ext cx="489204" cy="242316"/>
          </a:xfrm>
          <a:prstGeom prst="rightArrow">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A31C033-73DA-9A5E-F2C0-146CB4D86266}"/>
              </a:ext>
            </a:extLst>
          </p:cNvPr>
          <p:cNvSpPr txBox="1"/>
          <p:nvPr/>
        </p:nvSpPr>
        <p:spPr>
          <a:xfrm>
            <a:off x="6331238" y="1768798"/>
            <a:ext cx="411480" cy="210312"/>
          </a:xfrm>
          <a:prstGeom prst="rect">
            <a:avLst/>
          </a:prstGeom>
          <a:solidFill>
            <a:srgbClr val="CFE4FF"/>
          </a:solidFill>
        </p:spPr>
        <p:txBody>
          <a:bodyPr wrap="square" lIns="45720" rIns="45720" rtlCol="0">
            <a:spAutoFit/>
          </a:bodyPr>
          <a:lstStyle/>
          <a:p>
            <a:r>
              <a:rPr lang="en-US" sz="1000" dirty="0"/>
              <a:t>Sales</a:t>
            </a:r>
          </a:p>
        </p:txBody>
      </p:sp>
      <p:sp>
        <p:nvSpPr>
          <p:cNvPr id="11" name="TextBox 10">
            <a:extLst>
              <a:ext uri="{FF2B5EF4-FFF2-40B4-BE49-F238E27FC236}">
                <a16:creationId xmlns:a16="http://schemas.microsoft.com/office/drawing/2014/main" id="{773B4AE2-8309-0188-6214-5E98A36E6C66}"/>
              </a:ext>
            </a:extLst>
          </p:cNvPr>
          <p:cNvSpPr txBox="1"/>
          <p:nvPr/>
        </p:nvSpPr>
        <p:spPr>
          <a:xfrm>
            <a:off x="7415984" y="3276938"/>
            <a:ext cx="548640" cy="219456"/>
          </a:xfrm>
          <a:prstGeom prst="rect">
            <a:avLst/>
          </a:prstGeom>
          <a:solidFill>
            <a:srgbClr val="CFE4FF"/>
          </a:solidFill>
        </p:spPr>
        <p:txBody>
          <a:bodyPr wrap="square" lIns="45720" rIns="45720" rtlCol="0">
            <a:spAutoFit/>
          </a:bodyPr>
          <a:lstStyle/>
          <a:p>
            <a:r>
              <a:rPr lang="en-US" sz="1000" dirty="0"/>
              <a:t>Finance</a:t>
            </a:r>
          </a:p>
        </p:txBody>
      </p:sp>
      <p:sp>
        <p:nvSpPr>
          <p:cNvPr id="12" name="TextBox 11">
            <a:extLst>
              <a:ext uri="{FF2B5EF4-FFF2-40B4-BE49-F238E27FC236}">
                <a16:creationId xmlns:a16="http://schemas.microsoft.com/office/drawing/2014/main" id="{2FDA3F1E-29C7-0F2C-1442-816F6820FAF0}"/>
              </a:ext>
            </a:extLst>
          </p:cNvPr>
          <p:cNvSpPr txBox="1"/>
          <p:nvPr/>
        </p:nvSpPr>
        <p:spPr>
          <a:xfrm>
            <a:off x="5926394" y="2874522"/>
            <a:ext cx="640080" cy="320040"/>
          </a:xfrm>
          <a:prstGeom prst="rect">
            <a:avLst/>
          </a:prstGeom>
          <a:solidFill>
            <a:srgbClr val="CFE4FF"/>
          </a:solidFill>
        </p:spPr>
        <p:txBody>
          <a:bodyPr wrap="square" lIns="45720" rIns="45720" rtlCol="0">
            <a:spAutoFit/>
          </a:bodyPr>
          <a:lstStyle/>
          <a:p>
            <a:r>
              <a:rPr lang="en-US" sz="1000" dirty="0"/>
              <a:t>Human</a:t>
            </a:r>
          </a:p>
          <a:p>
            <a:r>
              <a:rPr lang="en-US" sz="1000" dirty="0"/>
              <a:t>Resource</a:t>
            </a:r>
          </a:p>
        </p:txBody>
      </p:sp>
      <p:sp>
        <p:nvSpPr>
          <p:cNvPr id="13" name="TextBox 12">
            <a:extLst>
              <a:ext uri="{FF2B5EF4-FFF2-40B4-BE49-F238E27FC236}">
                <a16:creationId xmlns:a16="http://schemas.microsoft.com/office/drawing/2014/main" id="{22B54099-001D-C0DF-173C-D8041861EA60}"/>
              </a:ext>
            </a:extLst>
          </p:cNvPr>
          <p:cNvSpPr txBox="1"/>
          <p:nvPr/>
        </p:nvSpPr>
        <p:spPr>
          <a:xfrm>
            <a:off x="7796984" y="920153"/>
            <a:ext cx="649224" cy="219456"/>
          </a:xfrm>
          <a:prstGeom prst="rect">
            <a:avLst/>
          </a:prstGeom>
          <a:solidFill>
            <a:srgbClr val="CFE4FF"/>
          </a:solidFill>
        </p:spPr>
        <p:txBody>
          <a:bodyPr wrap="square" lIns="45720" rIns="45720" rtlCol="0">
            <a:spAutoFit/>
          </a:bodyPr>
          <a:lstStyle/>
          <a:p>
            <a:r>
              <a:rPr lang="en-US" sz="1000" dirty="0"/>
              <a:t>Marketing</a:t>
            </a:r>
          </a:p>
        </p:txBody>
      </p:sp>
      <p:sp>
        <p:nvSpPr>
          <p:cNvPr id="14" name="TextBox 13">
            <a:extLst>
              <a:ext uri="{FF2B5EF4-FFF2-40B4-BE49-F238E27FC236}">
                <a16:creationId xmlns:a16="http://schemas.microsoft.com/office/drawing/2014/main" id="{DE04CB92-FBDF-ACA8-A68D-A6EE27A8F615}"/>
              </a:ext>
            </a:extLst>
          </p:cNvPr>
          <p:cNvSpPr txBox="1"/>
          <p:nvPr/>
        </p:nvSpPr>
        <p:spPr>
          <a:xfrm>
            <a:off x="8504760" y="2154153"/>
            <a:ext cx="585216" cy="219456"/>
          </a:xfrm>
          <a:prstGeom prst="rect">
            <a:avLst/>
          </a:prstGeom>
          <a:solidFill>
            <a:srgbClr val="CFE4FF"/>
          </a:solidFill>
        </p:spPr>
        <p:txBody>
          <a:bodyPr wrap="square" lIns="45720" rIns="45720" rtlCol="0">
            <a:spAutoFit/>
          </a:bodyPr>
          <a:lstStyle/>
          <a:p>
            <a:r>
              <a:rPr lang="en-US" sz="1000" dirty="0"/>
              <a:t>Services</a:t>
            </a:r>
          </a:p>
        </p:txBody>
      </p:sp>
    </p:spTree>
    <p:extLst>
      <p:ext uri="{BB962C8B-B14F-4D97-AF65-F5344CB8AC3E}">
        <p14:creationId xmlns:p14="http://schemas.microsoft.com/office/powerpoint/2010/main" val="150814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2728-0512-042C-9ABC-FDB59724D688}"/>
              </a:ext>
            </a:extLst>
          </p:cNvPr>
          <p:cNvSpPr>
            <a:spLocks noGrp="1"/>
          </p:cNvSpPr>
          <p:nvPr>
            <p:ph type="title"/>
          </p:nvPr>
        </p:nvSpPr>
        <p:spPr/>
        <p:txBody>
          <a:bodyPr/>
          <a:lstStyle/>
          <a:p>
            <a:r>
              <a:rPr lang="en-US" dirty="0"/>
              <a:t>Summary of Data Architectures</a:t>
            </a:r>
          </a:p>
        </p:txBody>
      </p:sp>
      <p:graphicFrame>
        <p:nvGraphicFramePr>
          <p:cNvPr id="4" name="Table 3">
            <a:extLst>
              <a:ext uri="{FF2B5EF4-FFF2-40B4-BE49-F238E27FC236}">
                <a16:creationId xmlns:a16="http://schemas.microsoft.com/office/drawing/2014/main" id="{AE70046B-B67A-B988-4175-A84022ED0ED4}"/>
              </a:ext>
            </a:extLst>
          </p:cNvPr>
          <p:cNvGraphicFramePr>
            <a:graphicFrameLocks noGrp="1"/>
          </p:cNvGraphicFramePr>
          <p:nvPr>
            <p:extLst>
              <p:ext uri="{D42A27DB-BD31-4B8C-83A1-F6EECF244321}">
                <p14:modId xmlns:p14="http://schemas.microsoft.com/office/powerpoint/2010/main" val="2330495054"/>
              </p:ext>
            </p:extLst>
          </p:nvPr>
        </p:nvGraphicFramePr>
        <p:xfrm>
          <a:off x="218790" y="917819"/>
          <a:ext cx="8714940" cy="3662680"/>
        </p:xfrm>
        <a:graphic>
          <a:graphicData uri="http://schemas.openxmlformats.org/drawingml/2006/table">
            <a:tbl>
              <a:tblPr firstRow="1" bandRow="1">
                <a:tableStyleId>{5C22544A-7EE6-4342-B048-85BDC9FD1C3A}</a:tableStyleId>
              </a:tblPr>
              <a:tblGrid>
                <a:gridCol w="2680718">
                  <a:extLst>
                    <a:ext uri="{9D8B030D-6E8A-4147-A177-3AD203B41FA5}">
                      <a16:colId xmlns:a16="http://schemas.microsoft.com/office/drawing/2014/main" val="778020883"/>
                    </a:ext>
                  </a:extLst>
                </a:gridCol>
                <a:gridCol w="1297354">
                  <a:extLst>
                    <a:ext uri="{9D8B030D-6E8A-4147-A177-3AD203B41FA5}">
                      <a16:colId xmlns:a16="http://schemas.microsoft.com/office/drawing/2014/main" val="671938390"/>
                    </a:ext>
                  </a:extLst>
                </a:gridCol>
                <a:gridCol w="1180123">
                  <a:extLst>
                    <a:ext uri="{9D8B030D-6E8A-4147-A177-3AD203B41FA5}">
                      <a16:colId xmlns:a16="http://schemas.microsoft.com/office/drawing/2014/main" val="1036966028"/>
                    </a:ext>
                  </a:extLst>
                </a:gridCol>
                <a:gridCol w="1273907">
                  <a:extLst>
                    <a:ext uri="{9D8B030D-6E8A-4147-A177-3AD203B41FA5}">
                      <a16:colId xmlns:a16="http://schemas.microsoft.com/office/drawing/2014/main" val="1370092769"/>
                    </a:ext>
                  </a:extLst>
                </a:gridCol>
                <a:gridCol w="1234831">
                  <a:extLst>
                    <a:ext uri="{9D8B030D-6E8A-4147-A177-3AD203B41FA5}">
                      <a16:colId xmlns:a16="http://schemas.microsoft.com/office/drawing/2014/main" val="297367093"/>
                    </a:ext>
                  </a:extLst>
                </a:gridCol>
                <a:gridCol w="1048007">
                  <a:extLst>
                    <a:ext uri="{9D8B030D-6E8A-4147-A177-3AD203B41FA5}">
                      <a16:colId xmlns:a16="http://schemas.microsoft.com/office/drawing/2014/main" val="1228332598"/>
                    </a:ext>
                  </a:extLst>
                </a:gridCol>
              </a:tblGrid>
              <a:tr h="370840">
                <a:tc>
                  <a:txBody>
                    <a:bodyPr/>
                    <a:lstStyle/>
                    <a:p>
                      <a:pPr algn="ctr"/>
                      <a:r>
                        <a:rPr lang="en-US" sz="1300" dirty="0"/>
                        <a:t>Feature</a:t>
                      </a:r>
                    </a:p>
                  </a:txBody>
                  <a:tcPr anchor="b"/>
                </a:tc>
                <a:tc>
                  <a:txBody>
                    <a:bodyPr/>
                    <a:lstStyle/>
                    <a:p>
                      <a:pPr algn="ctr"/>
                      <a:r>
                        <a:rPr lang="en-US" sz="1300" dirty="0"/>
                        <a:t>Data</a:t>
                      </a:r>
                    </a:p>
                    <a:p>
                      <a:pPr algn="ctr"/>
                      <a:r>
                        <a:rPr lang="en-US" sz="1300" dirty="0"/>
                        <a:t>Warehouse</a:t>
                      </a:r>
                    </a:p>
                  </a:txBody>
                  <a:tcPr/>
                </a:tc>
                <a:tc>
                  <a:txBody>
                    <a:bodyPr/>
                    <a:lstStyle/>
                    <a:p>
                      <a:pPr algn="ctr"/>
                      <a:r>
                        <a:rPr lang="en-US" sz="1300" dirty="0"/>
                        <a:t>Data</a:t>
                      </a:r>
                    </a:p>
                    <a:p>
                      <a:pPr algn="ctr"/>
                      <a:r>
                        <a:rPr lang="en-US" sz="1300" dirty="0"/>
                        <a:t>Lake</a:t>
                      </a:r>
                    </a:p>
                  </a:txBody>
                  <a:tcPr/>
                </a:tc>
                <a:tc>
                  <a:txBody>
                    <a:bodyPr/>
                    <a:lstStyle/>
                    <a:p>
                      <a:pPr algn="ctr"/>
                      <a:r>
                        <a:rPr lang="en-US" sz="1300" dirty="0"/>
                        <a:t>Data Lakehouse</a:t>
                      </a:r>
                    </a:p>
                  </a:txBody>
                  <a:tcPr/>
                </a:tc>
                <a:tc>
                  <a:txBody>
                    <a:bodyPr/>
                    <a:lstStyle/>
                    <a:p>
                      <a:pPr algn="ctr"/>
                      <a:r>
                        <a:rPr lang="en-US" sz="1300" dirty="0"/>
                        <a:t>Data</a:t>
                      </a:r>
                    </a:p>
                    <a:p>
                      <a:pPr algn="ctr"/>
                      <a:r>
                        <a:rPr lang="en-US" sz="1300" dirty="0"/>
                        <a:t>Fabric</a:t>
                      </a:r>
                    </a:p>
                  </a:txBody>
                  <a:tcPr/>
                </a:tc>
                <a:tc>
                  <a:txBody>
                    <a:bodyPr/>
                    <a:lstStyle/>
                    <a:p>
                      <a:pPr algn="ctr"/>
                      <a:r>
                        <a:rPr lang="en-US" sz="1300" dirty="0"/>
                        <a:t>Data</a:t>
                      </a:r>
                    </a:p>
                    <a:p>
                      <a:pPr algn="ctr"/>
                      <a:r>
                        <a:rPr lang="en-US" sz="1300" dirty="0"/>
                        <a:t>Mesh</a:t>
                      </a:r>
                    </a:p>
                  </a:txBody>
                  <a:tcPr/>
                </a:tc>
                <a:extLst>
                  <a:ext uri="{0D108BD9-81ED-4DB2-BD59-A6C34878D82A}">
                    <a16:rowId xmlns:a16="http://schemas.microsoft.com/office/drawing/2014/main" val="244181269"/>
                  </a:ext>
                </a:extLst>
              </a:tr>
              <a:tr h="370840">
                <a:tc>
                  <a:txBody>
                    <a:bodyPr/>
                    <a:lstStyle/>
                    <a:p>
                      <a:r>
                        <a:rPr lang="en-US" sz="1300" dirty="0"/>
                        <a:t>Repository</a:t>
                      </a:r>
                    </a:p>
                  </a:txBody>
                  <a:tcPr/>
                </a:tc>
                <a:tc>
                  <a:txBody>
                    <a:bodyPr/>
                    <a:lstStyle/>
                    <a:p>
                      <a:pPr algn="ctr"/>
                      <a:r>
                        <a:rPr lang="en-US" sz="1100" dirty="0"/>
                        <a:t>Centralized</a:t>
                      </a:r>
                    </a:p>
                  </a:txBody>
                  <a:tcPr anchor="ctr"/>
                </a:tc>
                <a:tc>
                  <a:txBody>
                    <a:bodyPr/>
                    <a:lstStyle/>
                    <a:p>
                      <a:pPr algn="ctr"/>
                      <a:r>
                        <a:rPr lang="en-US" sz="1100" dirty="0"/>
                        <a:t>Centralized</a:t>
                      </a:r>
                    </a:p>
                  </a:txBody>
                  <a:tcPr anchor="ctr"/>
                </a:tc>
                <a:tc>
                  <a:txBody>
                    <a:bodyPr/>
                    <a:lstStyle/>
                    <a:p>
                      <a:pPr algn="ctr"/>
                      <a:r>
                        <a:rPr lang="en-US" sz="1100" dirty="0"/>
                        <a:t>Centralized</a:t>
                      </a:r>
                    </a:p>
                  </a:txBody>
                  <a:tcPr anchor="ctr"/>
                </a:tc>
                <a:tc>
                  <a:txBody>
                    <a:bodyPr/>
                    <a:lstStyle/>
                    <a:p>
                      <a:pPr algn="ctr"/>
                      <a:r>
                        <a:rPr lang="en-US" sz="1100" dirty="0"/>
                        <a:t>Decentralized</a:t>
                      </a:r>
                    </a:p>
                  </a:txBody>
                  <a:tcPr anchor="ctr"/>
                </a:tc>
                <a:tc>
                  <a:txBody>
                    <a:bodyPr/>
                    <a:lstStyle/>
                    <a:p>
                      <a:pPr algn="ctr"/>
                      <a:r>
                        <a:rPr lang="en-US" sz="1100" dirty="0"/>
                        <a:t>Decentralized</a:t>
                      </a:r>
                    </a:p>
                  </a:txBody>
                  <a:tcPr anchor="ctr"/>
                </a:tc>
                <a:extLst>
                  <a:ext uri="{0D108BD9-81ED-4DB2-BD59-A6C34878D82A}">
                    <a16:rowId xmlns:a16="http://schemas.microsoft.com/office/drawing/2014/main" val="2393543693"/>
                  </a:ext>
                </a:extLst>
              </a:tr>
              <a:tr h="370840">
                <a:tc>
                  <a:txBody>
                    <a:bodyPr/>
                    <a:lstStyle/>
                    <a:p>
                      <a:r>
                        <a:rPr lang="en-US" sz="1300" kern="1200" dirty="0">
                          <a:solidFill>
                            <a:schemeClr val="dk1"/>
                          </a:solidFill>
                          <a:latin typeface="+mn-lt"/>
                          <a:ea typeface="+mn-ea"/>
                          <a:cs typeface="+mn-cs"/>
                        </a:rPr>
                        <a:t>Management and Access</a:t>
                      </a:r>
                    </a:p>
                  </a:txBody>
                  <a:tcPr/>
                </a:tc>
                <a:tc>
                  <a:txBody>
                    <a:bodyPr/>
                    <a:lstStyle/>
                    <a:p>
                      <a:pPr algn="ct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Centralized</a:t>
                      </a:r>
                      <a:endParaRPr lang="en-US" sz="1100" dirty="0"/>
                    </a:p>
                  </a:txBody>
                  <a:tcPr anchor="ctr"/>
                </a:tc>
                <a:tc>
                  <a:txBody>
                    <a:bodyPr/>
                    <a:lstStyle/>
                    <a:p>
                      <a:pPr algn="ct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Centralized</a:t>
                      </a:r>
                      <a:endParaRPr lang="en-US" sz="1100" dirty="0"/>
                    </a:p>
                  </a:txBody>
                  <a:tcPr anchor="ctr"/>
                </a:tc>
                <a:tc>
                  <a:txBody>
                    <a:bodyPr/>
                    <a:lstStyle/>
                    <a:p>
                      <a:pPr algn="ct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Centralized</a:t>
                      </a:r>
                      <a:endParaRPr lang="en-US" sz="1100" dirty="0"/>
                    </a:p>
                  </a:txBody>
                  <a:tcPr anchor="ctr"/>
                </a:tc>
                <a:tc>
                  <a:txBody>
                    <a:bodyPr/>
                    <a:lstStyle/>
                    <a:p>
                      <a:pPr algn="ct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Centralized</a:t>
                      </a:r>
                      <a:endParaRPr lang="en-US" sz="1100" dirty="0"/>
                    </a:p>
                  </a:txBody>
                  <a:tcPr anchor="ctr"/>
                </a:tc>
                <a:tc>
                  <a:txBody>
                    <a:bodyPr/>
                    <a:lstStyle/>
                    <a:p>
                      <a:pPr algn="ct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Centralized</a:t>
                      </a:r>
                      <a:endParaRPr lang="en-US" sz="1100" dirty="0"/>
                    </a:p>
                  </a:txBody>
                  <a:tcPr anchor="ctr"/>
                </a:tc>
                <a:extLst>
                  <a:ext uri="{0D108BD9-81ED-4DB2-BD59-A6C34878D82A}">
                    <a16:rowId xmlns:a16="http://schemas.microsoft.com/office/drawing/2014/main" val="839447169"/>
                  </a:ext>
                </a:extLst>
              </a:tr>
              <a:tr h="370840">
                <a:tc>
                  <a:txBody>
                    <a:bodyPr/>
                    <a:lstStyle/>
                    <a:p>
                      <a:r>
                        <a:rPr lang="en-US" sz="1300" dirty="0"/>
                        <a:t>Structured, Semi-structured</a:t>
                      </a:r>
                    </a:p>
                  </a:txBody>
                  <a:tcP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extLst>
                  <a:ext uri="{0D108BD9-81ED-4DB2-BD59-A6C34878D82A}">
                    <a16:rowId xmlns:a16="http://schemas.microsoft.com/office/drawing/2014/main" val="3414927375"/>
                  </a:ext>
                </a:extLst>
              </a:tr>
              <a:tr h="370840">
                <a:tc>
                  <a:txBody>
                    <a:bodyPr/>
                    <a:lstStyle/>
                    <a:p>
                      <a:r>
                        <a:rPr lang="en-US" sz="1300" dirty="0"/>
                        <a:t>Unstructured, Native Format</a:t>
                      </a:r>
                    </a:p>
                  </a:txBody>
                  <a:tcPr/>
                </a:tc>
                <a:tc>
                  <a:txBody>
                    <a:bodyPr/>
                    <a:lstStyle/>
                    <a:p>
                      <a:pPr algn="ctr"/>
                      <a:endParaRPr lang="en-US" sz="1100" dirty="0"/>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extLst>
                  <a:ext uri="{0D108BD9-81ED-4DB2-BD59-A6C34878D82A}">
                    <a16:rowId xmlns:a16="http://schemas.microsoft.com/office/drawing/2014/main" val="3081291634"/>
                  </a:ext>
                </a:extLst>
              </a:tr>
              <a:tr h="370840">
                <a:tc>
                  <a:txBody>
                    <a:bodyPr/>
                    <a:lstStyle/>
                    <a:p>
                      <a:r>
                        <a:rPr lang="en-US" sz="1300" dirty="0"/>
                        <a:t>Big Data &amp; Flexible</a:t>
                      </a:r>
                    </a:p>
                  </a:txBody>
                  <a:tcP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extLst>
                  <a:ext uri="{0D108BD9-81ED-4DB2-BD59-A6C34878D82A}">
                    <a16:rowId xmlns:a16="http://schemas.microsoft.com/office/drawing/2014/main" val="1953937006"/>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00" dirty="0"/>
                        <a:t>Scalable</a:t>
                      </a:r>
                    </a:p>
                  </a:txBody>
                  <a:tcPr/>
                </a:tc>
                <a:tc>
                  <a:txBody>
                    <a:bodyPr/>
                    <a:lstStyle/>
                    <a:p>
                      <a:pPr algn="ctr"/>
                      <a:endParaRPr lang="en-US" sz="1100" dirty="0"/>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extLst>
                  <a:ext uri="{0D108BD9-81ED-4DB2-BD59-A6C34878D82A}">
                    <a16:rowId xmlns:a16="http://schemas.microsoft.com/office/drawing/2014/main" val="3761094534"/>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00" dirty="0"/>
                        <a:t>Domain Driven</a:t>
                      </a:r>
                    </a:p>
                  </a:txBody>
                  <a:tcPr/>
                </a:tc>
                <a:tc>
                  <a:txBody>
                    <a:bodyPr/>
                    <a:lstStyle/>
                    <a:p>
                      <a:pPr algn="ctr"/>
                      <a:r>
                        <a:rPr lang="en-US" sz="1100" dirty="0"/>
                        <a:t>Data Marts</a:t>
                      </a:r>
                    </a:p>
                  </a:txBody>
                  <a:tcPr anchor="ctr"/>
                </a:tc>
                <a:tc>
                  <a:txBody>
                    <a:bodyPr/>
                    <a:lstStyle/>
                    <a:p>
                      <a:pPr algn="ctr"/>
                      <a:endParaRPr lang="en-US" sz="1100" dirty="0"/>
                    </a:p>
                  </a:txBody>
                  <a:tcPr anchor="ctr"/>
                </a:tc>
                <a:tc>
                  <a:txBody>
                    <a:bodyPr/>
                    <a:lstStyle/>
                    <a:p>
                      <a:pPr algn="ctr"/>
                      <a:endParaRPr lang="en-US" sz="1100" dirty="0"/>
                    </a:p>
                  </a:txBody>
                  <a:tcPr anchor="ctr"/>
                </a:tc>
                <a:tc>
                  <a:txBody>
                    <a:bodyPr/>
                    <a:lstStyle/>
                    <a:p>
                      <a:pPr algn="ctr"/>
                      <a:endParaRPr lang="en-US" sz="1100" dirty="0"/>
                    </a:p>
                  </a:txBody>
                  <a:tcPr anchor="ctr"/>
                </a:tc>
                <a:tc>
                  <a:txBody>
                    <a:bodyPr/>
                    <a:lstStyle/>
                    <a:p>
                      <a:pPr algn="ctr"/>
                      <a:r>
                        <a:rPr lang="en-US" sz="1100" dirty="0"/>
                        <a:t>X</a:t>
                      </a:r>
                    </a:p>
                  </a:txBody>
                  <a:tcPr anchor="ctr"/>
                </a:tc>
                <a:extLst>
                  <a:ext uri="{0D108BD9-81ED-4DB2-BD59-A6C34878D82A}">
                    <a16:rowId xmlns:a16="http://schemas.microsoft.com/office/drawing/2014/main" val="2891908997"/>
                  </a:ext>
                </a:extLst>
              </a:tr>
              <a:tr h="370840">
                <a:tc>
                  <a:txBody>
                    <a:bodyPr/>
                    <a:lstStyle/>
                    <a:p>
                      <a:r>
                        <a:rPr lang="en-US" sz="1300" dirty="0"/>
                        <a:t>BI / Reporting and Analytics</a:t>
                      </a:r>
                    </a:p>
                  </a:txBody>
                  <a:tcP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extLst>
                  <a:ext uri="{0D108BD9-81ED-4DB2-BD59-A6C34878D82A}">
                    <a16:rowId xmlns:a16="http://schemas.microsoft.com/office/drawing/2014/main" val="2751908689"/>
                  </a:ext>
                </a:extLst>
              </a:tr>
              <a:tr h="370840">
                <a:tc>
                  <a:txBody>
                    <a:bodyPr/>
                    <a:lstStyle/>
                    <a:p>
                      <a:r>
                        <a:rPr lang="en-US" sz="1300" dirty="0"/>
                        <a:t>Data Science and AI / ML</a:t>
                      </a:r>
                    </a:p>
                  </a:txBody>
                  <a:tcPr/>
                </a:tc>
                <a:tc>
                  <a:txBody>
                    <a:bodyPr/>
                    <a:lstStyle/>
                    <a:p>
                      <a:pPr algn="ctr"/>
                      <a:endParaRPr lang="en-US" sz="1100" dirty="0"/>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tc>
                  <a:txBody>
                    <a:bodyPr/>
                    <a:lstStyle/>
                    <a:p>
                      <a:pPr algn="ctr"/>
                      <a:r>
                        <a:rPr lang="en-US" sz="1100" dirty="0"/>
                        <a:t>X</a:t>
                      </a:r>
                    </a:p>
                  </a:txBody>
                  <a:tcPr anchor="ctr"/>
                </a:tc>
                <a:extLst>
                  <a:ext uri="{0D108BD9-81ED-4DB2-BD59-A6C34878D82A}">
                    <a16:rowId xmlns:a16="http://schemas.microsoft.com/office/drawing/2014/main" val="686167001"/>
                  </a:ext>
                </a:extLst>
              </a:tr>
            </a:tbl>
          </a:graphicData>
        </a:graphic>
      </p:graphicFrame>
    </p:spTree>
    <p:extLst>
      <p:ext uri="{BB962C8B-B14F-4D97-AF65-F5344CB8AC3E}">
        <p14:creationId xmlns:p14="http://schemas.microsoft.com/office/powerpoint/2010/main" val="2091494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F477-63CF-06D1-B052-98BD36FB2536}"/>
              </a:ext>
            </a:extLst>
          </p:cNvPr>
          <p:cNvSpPr>
            <a:spLocks noGrp="1"/>
          </p:cNvSpPr>
          <p:nvPr>
            <p:ph type="title"/>
          </p:nvPr>
        </p:nvSpPr>
        <p:spPr/>
        <p:txBody>
          <a:bodyPr/>
          <a:lstStyle/>
          <a:p>
            <a:r>
              <a:rPr lang="en-US" dirty="0"/>
              <a:t>Data Catalog</a:t>
            </a:r>
          </a:p>
        </p:txBody>
      </p:sp>
      <p:sp>
        <p:nvSpPr>
          <p:cNvPr id="3" name="Content Placeholder 2">
            <a:extLst>
              <a:ext uri="{FF2B5EF4-FFF2-40B4-BE49-F238E27FC236}">
                <a16:creationId xmlns:a16="http://schemas.microsoft.com/office/drawing/2014/main" id="{9F06F8A6-B176-7D19-AA68-51A90B06A2A9}"/>
              </a:ext>
            </a:extLst>
          </p:cNvPr>
          <p:cNvSpPr>
            <a:spLocks noGrp="1"/>
          </p:cNvSpPr>
          <p:nvPr>
            <p:ph sz="quarter" idx="10"/>
          </p:nvPr>
        </p:nvSpPr>
        <p:spPr/>
        <p:txBody>
          <a:bodyPr/>
          <a:lstStyle/>
          <a:p>
            <a:r>
              <a:rPr lang="en-US" dirty="0"/>
              <a:t>Inventory of data assets</a:t>
            </a:r>
          </a:p>
          <a:p>
            <a:r>
              <a:rPr lang="en-US" dirty="0"/>
              <a:t>Allows for registration, browsing and tagging/classification of data assets</a:t>
            </a:r>
          </a:p>
          <a:p>
            <a:r>
              <a:rPr lang="en-US" dirty="0"/>
              <a:t>Provide a unified view of the data</a:t>
            </a:r>
          </a:p>
          <a:p>
            <a:r>
              <a:rPr lang="en-US" dirty="0"/>
              <a:t>Enterprise wide or by business unit</a:t>
            </a:r>
          </a:p>
          <a:p>
            <a:r>
              <a:rPr lang="en-US" dirty="0"/>
              <a:t>Inclusive of a data dictionary</a:t>
            </a:r>
          </a:p>
          <a:p>
            <a:r>
              <a:rPr lang="en-US" dirty="0"/>
              <a:t>Support data lineage, data discovery, data profiling, data definitions</a:t>
            </a:r>
          </a:p>
          <a:p>
            <a:r>
              <a:rPr lang="en-US" dirty="0"/>
              <a:t>May support metadata management, business definitions and data governance</a:t>
            </a:r>
          </a:p>
          <a:p>
            <a:r>
              <a:rPr lang="en-US" dirty="0"/>
              <a:t>Support automated data discovery by scanning</a:t>
            </a:r>
          </a:p>
          <a:p>
            <a:r>
              <a:rPr lang="en-US" dirty="0"/>
              <a:t>May support automated data lineage discovery by scanning pipelines</a:t>
            </a:r>
          </a:p>
        </p:txBody>
      </p:sp>
    </p:spTree>
    <p:extLst>
      <p:ext uri="{BB962C8B-B14F-4D97-AF65-F5344CB8AC3E}">
        <p14:creationId xmlns:p14="http://schemas.microsoft.com/office/powerpoint/2010/main" val="324365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2831-99AE-EFF1-45B9-5B93CB4A18A6}"/>
              </a:ext>
            </a:extLst>
          </p:cNvPr>
          <p:cNvSpPr>
            <a:spLocks noGrp="1"/>
          </p:cNvSpPr>
          <p:nvPr>
            <p:ph type="title"/>
          </p:nvPr>
        </p:nvSpPr>
        <p:spPr/>
        <p:txBody>
          <a:bodyPr/>
          <a:lstStyle/>
          <a:p>
            <a:r>
              <a:rPr lang="en-US" dirty="0"/>
              <a:t>Card Catalog vs Data Catalog</a:t>
            </a:r>
          </a:p>
        </p:txBody>
      </p:sp>
      <p:pic>
        <p:nvPicPr>
          <p:cNvPr id="4" name="Content Placeholder 3">
            <a:extLst>
              <a:ext uri="{FF2B5EF4-FFF2-40B4-BE49-F238E27FC236}">
                <a16:creationId xmlns:a16="http://schemas.microsoft.com/office/drawing/2014/main" id="{E42B5715-5139-A549-4A5F-FE3D6D97A8C8}"/>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8021" y="863780"/>
            <a:ext cx="5167312" cy="3444875"/>
          </a:xfrm>
          <a:prstGeom prst="rect">
            <a:avLst/>
          </a:prstGeom>
        </p:spPr>
      </p:pic>
      <p:pic>
        <p:nvPicPr>
          <p:cNvPr id="5" name="Picture Placeholder 5">
            <a:extLst>
              <a:ext uri="{FF2B5EF4-FFF2-40B4-BE49-F238E27FC236}">
                <a16:creationId xmlns:a16="http://schemas.microsoft.com/office/drawing/2014/main" id="{8B2F89EB-097C-4CE8-610A-CC40F9719C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3518" y="2763308"/>
            <a:ext cx="4286250" cy="1914926"/>
          </a:xfrm>
          <a:prstGeom prst="rect">
            <a:avLst/>
          </a:prstGeom>
        </p:spPr>
      </p:pic>
      <p:pic>
        <p:nvPicPr>
          <p:cNvPr id="6" name="Picture 5">
            <a:extLst>
              <a:ext uri="{FF2B5EF4-FFF2-40B4-BE49-F238E27FC236}">
                <a16:creationId xmlns:a16="http://schemas.microsoft.com/office/drawing/2014/main" id="{72C91AF4-F4BE-89D6-1CDE-965639401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179" y="1509963"/>
            <a:ext cx="4876800" cy="3657600"/>
          </a:xfrm>
          <a:prstGeom prst="rect">
            <a:avLst/>
          </a:prstGeom>
        </p:spPr>
      </p:pic>
      <p:pic>
        <p:nvPicPr>
          <p:cNvPr id="7" name="Picture 2" descr="Image result for card catalog">
            <a:extLst>
              <a:ext uri="{FF2B5EF4-FFF2-40B4-BE49-F238E27FC236}">
                <a16:creationId xmlns:a16="http://schemas.microsoft.com/office/drawing/2014/main" id="{8CDA3055-B9A9-236D-DAD8-17422D9A08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6207" y="854698"/>
            <a:ext cx="2919413" cy="17573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DBF603A-53E1-7D60-503A-A8760A44028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081757" y="18189"/>
            <a:ext cx="7062717" cy="5143500"/>
          </a:xfrm>
          <a:prstGeom prst="rect">
            <a:avLst/>
          </a:prstGeom>
        </p:spPr>
      </p:pic>
    </p:spTree>
    <p:extLst>
      <p:ext uri="{BB962C8B-B14F-4D97-AF65-F5344CB8AC3E}">
        <p14:creationId xmlns:p14="http://schemas.microsoft.com/office/powerpoint/2010/main" val="428676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A49C-437B-8AFC-640E-8D9729F235C6}"/>
              </a:ext>
            </a:extLst>
          </p:cNvPr>
          <p:cNvSpPr>
            <a:spLocks noGrp="1"/>
          </p:cNvSpPr>
          <p:nvPr>
            <p:ph type="title"/>
          </p:nvPr>
        </p:nvSpPr>
        <p:spPr/>
        <p:txBody>
          <a:bodyPr/>
          <a:lstStyle/>
          <a:p>
            <a:r>
              <a:rPr lang="en-US" dirty="0"/>
              <a:t>Data Catalog Tools Comparison</a:t>
            </a:r>
          </a:p>
        </p:txBody>
      </p:sp>
      <p:graphicFrame>
        <p:nvGraphicFramePr>
          <p:cNvPr id="6" name="Table 5">
            <a:extLst>
              <a:ext uri="{FF2B5EF4-FFF2-40B4-BE49-F238E27FC236}">
                <a16:creationId xmlns:a16="http://schemas.microsoft.com/office/drawing/2014/main" id="{02B842D2-9473-04A2-CB75-6B28948C25EB}"/>
              </a:ext>
            </a:extLst>
          </p:cNvPr>
          <p:cNvGraphicFramePr>
            <a:graphicFrameLocks noGrp="1"/>
          </p:cNvGraphicFramePr>
          <p:nvPr>
            <p:extLst>
              <p:ext uri="{D42A27DB-BD31-4B8C-83A1-F6EECF244321}">
                <p14:modId xmlns:p14="http://schemas.microsoft.com/office/powerpoint/2010/main" val="1881695876"/>
              </p:ext>
            </p:extLst>
          </p:nvPr>
        </p:nvGraphicFramePr>
        <p:xfrm>
          <a:off x="7372" y="852483"/>
          <a:ext cx="9136624" cy="4537016"/>
        </p:xfrm>
        <a:graphic>
          <a:graphicData uri="http://schemas.openxmlformats.org/drawingml/2006/table">
            <a:tbl>
              <a:tblPr firstRow="1" bandRow="1">
                <a:tableStyleId>{5C22544A-7EE6-4342-B048-85BDC9FD1C3A}</a:tableStyleId>
              </a:tblPr>
              <a:tblGrid>
                <a:gridCol w="1142078">
                  <a:extLst>
                    <a:ext uri="{9D8B030D-6E8A-4147-A177-3AD203B41FA5}">
                      <a16:colId xmlns:a16="http://schemas.microsoft.com/office/drawing/2014/main" val="2227603819"/>
                    </a:ext>
                  </a:extLst>
                </a:gridCol>
                <a:gridCol w="1142078">
                  <a:extLst>
                    <a:ext uri="{9D8B030D-6E8A-4147-A177-3AD203B41FA5}">
                      <a16:colId xmlns:a16="http://schemas.microsoft.com/office/drawing/2014/main" val="1921385452"/>
                    </a:ext>
                  </a:extLst>
                </a:gridCol>
                <a:gridCol w="1142078">
                  <a:extLst>
                    <a:ext uri="{9D8B030D-6E8A-4147-A177-3AD203B41FA5}">
                      <a16:colId xmlns:a16="http://schemas.microsoft.com/office/drawing/2014/main" val="3928734723"/>
                    </a:ext>
                  </a:extLst>
                </a:gridCol>
                <a:gridCol w="1142078">
                  <a:extLst>
                    <a:ext uri="{9D8B030D-6E8A-4147-A177-3AD203B41FA5}">
                      <a16:colId xmlns:a16="http://schemas.microsoft.com/office/drawing/2014/main" val="2513888292"/>
                    </a:ext>
                  </a:extLst>
                </a:gridCol>
                <a:gridCol w="1142078">
                  <a:extLst>
                    <a:ext uri="{9D8B030D-6E8A-4147-A177-3AD203B41FA5}">
                      <a16:colId xmlns:a16="http://schemas.microsoft.com/office/drawing/2014/main" val="1469074057"/>
                    </a:ext>
                  </a:extLst>
                </a:gridCol>
                <a:gridCol w="1142078">
                  <a:extLst>
                    <a:ext uri="{9D8B030D-6E8A-4147-A177-3AD203B41FA5}">
                      <a16:colId xmlns:a16="http://schemas.microsoft.com/office/drawing/2014/main" val="87206976"/>
                    </a:ext>
                  </a:extLst>
                </a:gridCol>
                <a:gridCol w="1142078">
                  <a:extLst>
                    <a:ext uri="{9D8B030D-6E8A-4147-A177-3AD203B41FA5}">
                      <a16:colId xmlns:a16="http://schemas.microsoft.com/office/drawing/2014/main" val="2651011434"/>
                    </a:ext>
                  </a:extLst>
                </a:gridCol>
                <a:gridCol w="1142078">
                  <a:extLst>
                    <a:ext uri="{9D8B030D-6E8A-4147-A177-3AD203B41FA5}">
                      <a16:colId xmlns:a16="http://schemas.microsoft.com/office/drawing/2014/main" val="3254033031"/>
                    </a:ext>
                  </a:extLst>
                </a:gridCol>
              </a:tblGrid>
              <a:tr h="405782">
                <a:tc>
                  <a:txBody>
                    <a:bodyPr/>
                    <a:lstStyle/>
                    <a:p>
                      <a:pPr marL="0" marR="0" algn="ctr">
                        <a:spcBef>
                          <a:spcPts val="0"/>
                        </a:spcBef>
                        <a:spcAft>
                          <a:spcPts val="0"/>
                        </a:spcAft>
                      </a:pPr>
                      <a:r>
                        <a:rPr lang="en-US" sz="1200" kern="100" dirty="0">
                          <a:effectLst/>
                          <a:latin typeface="+mn-lt"/>
                        </a:rPr>
                        <a:t>Feature</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lgn="ctr">
                        <a:spcBef>
                          <a:spcPts val="0"/>
                        </a:spcBef>
                        <a:spcAft>
                          <a:spcPts val="0"/>
                        </a:spcAft>
                      </a:pPr>
                      <a:r>
                        <a:rPr lang="en-US" sz="1200" kern="100" dirty="0">
                          <a:effectLst/>
                          <a:latin typeface="+mn-lt"/>
                        </a:rPr>
                        <a:t>Microsoft</a:t>
                      </a:r>
                    </a:p>
                    <a:p>
                      <a:pPr marL="0" marR="0" algn="ctr">
                        <a:spcBef>
                          <a:spcPts val="0"/>
                        </a:spcBef>
                        <a:spcAft>
                          <a:spcPts val="0"/>
                        </a:spcAft>
                      </a:pPr>
                      <a:r>
                        <a:rPr lang="en-US" sz="1200" kern="100" dirty="0">
                          <a:effectLst/>
                          <a:latin typeface="+mn-lt"/>
                        </a:rPr>
                        <a:t>Purview</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lgn="ctr">
                        <a:spcBef>
                          <a:spcPts val="0"/>
                        </a:spcBef>
                        <a:spcAft>
                          <a:spcPts val="0"/>
                        </a:spcAft>
                      </a:pPr>
                      <a:r>
                        <a:rPr lang="en-US" sz="1200" kern="100" dirty="0">
                          <a:effectLst/>
                          <a:latin typeface="+mn-lt"/>
                        </a:rPr>
                        <a:t>Unity</a:t>
                      </a:r>
                    </a:p>
                    <a:p>
                      <a:pPr marL="0" marR="0" algn="ctr">
                        <a:spcBef>
                          <a:spcPts val="0"/>
                        </a:spcBef>
                        <a:spcAft>
                          <a:spcPts val="0"/>
                        </a:spcAft>
                      </a:pPr>
                      <a:r>
                        <a:rPr lang="en-US" sz="1200" kern="100" dirty="0">
                          <a:effectLst/>
                          <a:latin typeface="+mn-lt"/>
                        </a:rPr>
                        <a:t>Catalog</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lgn="ctr">
                        <a:spcBef>
                          <a:spcPts val="0"/>
                        </a:spcBef>
                        <a:spcAft>
                          <a:spcPts val="0"/>
                        </a:spcAft>
                      </a:pPr>
                      <a:r>
                        <a:rPr lang="en-US" sz="1200" kern="100">
                          <a:effectLst/>
                          <a:latin typeface="+mn-lt"/>
                        </a:rPr>
                        <a:t>Informatica EDC</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lgn="ctr">
                        <a:spcBef>
                          <a:spcPts val="0"/>
                        </a:spcBef>
                        <a:spcAft>
                          <a:spcPts val="0"/>
                        </a:spcAft>
                      </a:pPr>
                      <a:r>
                        <a:rPr lang="en-US" sz="1200" kern="100">
                          <a:effectLst/>
                          <a:latin typeface="+mn-lt"/>
                        </a:rPr>
                        <a:t>Idera Team Edition</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lgn="ctr">
                        <a:spcBef>
                          <a:spcPts val="0"/>
                        </a:spcBef>
                        <a:spcAft>
                          <a:spcPts val="0"/>
                        </a:spcAft>
                      </a:pPr>
                      <a:r>
                        <a:rPr lang="en-US" sz="1200" kern="100">
                          <a:effectLst/>
                          <a:latin typeface="+mn-lt"/>
                        </a:rPr>
                        <a:t>Collibra</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lgn="ctr">
                        <a:spcBef>
                          <a:spcPts val="0"/>
                        </a:spcBef>
                        <a:spcAft>
                          <a:spcPts val="0"/>
                        </a:spcAft>
                      </a:pPr>
                      <a:r>
                        <a:rPr lang="en-US" sz="1200" kern="100">
                          <a:effectLst/>
                          <a:latin typeface="+mn-lt"/>
                        </a:rPr>
                        <a:t>Alation</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lgn="ctr">
                        <a:spcBef>
                          <a:spcPts val="0"/>
                        </a:spcBef>
                        <a:spcAft>
                          <a:spcPts val="0"/>
                        </a:spcAft>
                      </a:pPr>
                      <a:r>
                        <a:rPr lang="en-US" sz="1200" kern="100">
                          <a:effectLst/>
                          <a:latin typeface="+mn-lt"/>
                        </a:rPr>
                        <a:t>Data.</a:t>
                      </a:r>
                    </a:p>
                    <a:p>
                      <a:pPr marL="0" marR="0" algn="ctr">
                        <a:spcBef>
                          <a:spcPts val="0"/>
                        </a:spcBef>
                        <a:spcAft>
                          <a:spcPts val="0"/>
                        </a:spcAft>
                      </a:pPr>
                      <a:r>
                        <a:rPr lang="en-US" sz="1200" kern="100">
                          <a:effectLst/>
                          <a:latin typeface="+mn-lt"/>
                        </a:rPr>
                        <a:t>World</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extLst>
                  <a:ext uri="{0D108BD9-81ED-4DB2-BD59-A6C34878D82A}">
                    <a16:rowId xmlns:a16="http://schemas.microsoft.com/office/drawing/2014/main" val="4047729588"/>
                  </a:ext>
                </a:extLst>
              </a:tr>
              <a:tr h="250542">
                <a:tc>
                  <a:txBody>
                    <a:bodyPr/>
                    <a:lstStyle/>
                    <a:p>
                      <a:pPr marL="0" marR="0">
                        <a:spcBef>
                          <a:spcPts val="0"/>
                        </a:spcBef>
                        <a:spcAft>
                          <a:spcPts val="0"/>
                        </a:spcAft>
                      </a:pPr>
                      <a:r>
                        <a:rPr lang="en-US" sz="1200" kern="100" dirty="0">
                          <a:effectLst/>
                          <a:latin typeface="+mn-lt"/>
                        </a:rPr>
                        <a:t>Review Type</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PoC</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Use</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PoC</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Use</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PoC</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PoC</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Literature</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extLst>
                  <a:ext uri="{0D108BD9-81ED-4DB2-BD59-A6C34878D82A}">
                    <a16:rowId xmlns:a16="http://schemas.microsoft.com/office/drawing/2014/main" val="3917099725"/>
                  </a:ext>
                </a:extLst>
              </a:tr>
              <a:tr h="250542">
                <a:tc>
                  <a:txBody>
                    <a:bodyPr/>
                    <a:lstStyle/>
                    <a:p>
                      <a:pPr marL="0" marR="0">
                        <a:spcBef>
                          <a:spcPts val="0"/>
                        </a:spcBef>
                        <a:spcAft>
                          <a:spcPts val="0"/>
                        </a:spcAft>
                      </a:pPr>
                      <a:r>
                        <a:rPr lang="en-US" sz="1200" kern="100">
                          <a:effectLst/>
                          <a:latin typeface="+mn-lt"/>
                        </a:rPr>
                        <a:t>Review Date</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1/2021</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9/2023</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2/2020</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5/2019</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1/2021</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2/2021</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11/2019</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extLst>
                  <a:ext uri="{0D108BD9-81ED-4DB2-BD59-A6C34878D82A}">
                    <a16:rowId xmlns:a16="http://schemas.microsoft.com/office/drawing/2014/main" val="1456073846"/>
                  </a:ext>
                </a:extLst>
              </a:tr>
              <a:tr h="250542">
                <a:tc>
                  <a:txBody>
                    <a:bodyPr/>
                    <a:lstStyle/>
                    <a:p>
                      <a:pPr marL="0" marR="0">
                        <a:spcBef>
                          <a:spcPts val="0"/>
                        </a:spcBef>
                        <a:spcAft>
                          <a:spcPts val="0"/>
                        </a:spcAft>
                      </a:pPr>
                      <a:r>
                        <a:rPr lang="en-US" sz="1200" kern="100">
                          <a:effectLst/>
                          <a:latin typeface="+mn-lt"/>
                        </a:rPr>
                        <a:t>Maturity</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2021</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4/2022</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Version 10.3</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Version 18.5</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2008</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2017</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2017</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extLst>
                  <a:ext uri="{0D108BD9-81ED-4DB2-BD59-A6C34878D82A}">
                    <a16:rowId xmlns:a16="http://schemas.microsoft.com/office/drawing/2014/main" val="1968340407"/>
                  </a:ext>
                </a:extLst>
              </a:tr>
              <a:tr h="250542">
                <a:tc>
                  <a:txBody>
                    <a:bodyPr/>
                    <a:lstStyle/>
                    <a:p>
                      <a:pPr marL="0" marR="0">
                        <a:spcBef>
                          <a:spcPts val="0"/>
                        </a:spcBef>
                        <a:spcAft>
                          <a:spcPts val="0"/>
                        </a:spcAft>
                      </a:pPr>
                      <a:r>
                        <a:rPr lang="en-US" sz="1200" kern="100">
                          <a:effectLst/>
                          <a:latin typeface="+mn-lt"/>
                        </a:rPr>
                        <a:t>Cost</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endParaRPr lang="en-US" sz="1200" kern="100">
                        <a:effectLst/>
                        <a:latin typeface="+mn-lt"/>
                        <a:cs typeface="Times New Roman" panose="02020603050405020304" pitchFamily="18" charset="0"/>
                      </a:endParaRPr>
                    </a:p>
                  </a:txBody>
                  <a:tcPr marL="53837" marR="53837" marT="0" marB="0"/>
                </a:tc>
                <a:extLst>
                  <a:ext uri="{0D108BD9-81ED-4DB2-BD59-A6C34878D82A}">
                    <a16:rowId xmlns:a16="http://schemas.microsoft.com/office/drawing/2014/main" val="3331568596"/>
                  </a:ext>
                </a:extLst>
              </a:tr>
              <a:tr h="329841">
                <a:tc>
                  <a:txBody>
                    <a:bodyPr/>
                    <a:lstStyle/>
                    <a:p>
                      <a:pPr marL="0" marR="0">
                        <a:spcBef>
                          <a:spcPts val="0"/>
                        </a:spcBef>
                        <a:spcAft>
                          <a:spcPts val="0"/>
                        </a:spcAft>
                      </a:pPr>
                      <a:r>
                        <a:rPr lang="en-US" sz="1200" kern="100">
                          <a:effectLst/>
                          <a:latin typeface="+mn-lt"/>
                        </a:rPr>
                        <a:t>Platform</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Azure Subscription</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Databricks region</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On-Prem/VM</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On-Prem</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Both</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Both</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Hosted</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extLst>
                  <a:ext uri="{0D108BD9-81ED-4DB2-BD59-A6C34878D82A}">
                    <a16:rowId xmlns:a16="http://schemas.microsoft.com/office/drawing/2014/main" val="2201704939"/>
                  </a:ext>
                </a:extLst>
              </a:tr>
              <a:tr h="494761">
                <a:tc>
                  <a:txBody>
                    <a:bodyPr/>
                    <a:lstStyle/>
                    <a:p>
                      <a:pPr marL="0" marR="0">
                        <a:spcBef>
                          <a:spcPts val="0"/>
                        </a:spcBef>
                        <a:spcAft>
                          <a:spcPts val="0"/>
                        </a:spcAft>
                      </a:pPr>
                      <a:r>
                        <a:rPr lang="en-US" sz="1200" kern="100">
                          <a:effectLst/>
                          <a:latin typeface="+mn-lt"/>
                        </a:rPr>
                        <a:t>Data Sources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Many</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Limited to databricks connection</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Licensing</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Many</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Many</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Licensing</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Some</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extLst>
                  <a:ext uri="{0D108BD9-81ED-4DB2-BD59-A6C34878D82A}">
                    <a16:rowId xmlns:a16="http://schemas.microsoft.com/office/drawing/2014/main" val="700750185"/>
                  </a:ext>
                </a:extLst>
              </a:tr>
              <a:tr h="329841">
                <a:tc>
                  <a:txBody>
                    <a:bodyPr/>
                    <a:lstStyle/>
                    <a:p>
                      <a:pPr marL="0" marR="0">
                        <a:spcBef>
                          <a:spcPts val="0"/>
                        </a:spcBef>
                        <a:spcAft>
                          <a:spcPts val="0"/>
                        </a:spcAft>
                      </a:pPr>
                      <a:r>
                        <a:rPr lang="en-US" sz="1200" kern="100">
                          <a:effectLst/>
                          <a:latin typeface="+mn-lt"/>
                        </a:rPr>
                        <a:t>Auto Scan</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Derived from Job execution</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No</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endParaRPr lang="en-US" sz="1200" kern="100" dirty="0">
                        <a:effectLst/>
                        <a:latin typeface="+mn-lt"/>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Yes</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endParaRPr lang="en-US" sz="1200" kern="100">
                        <a:effectLst/>
                        <a:latin typeface="+mn-lt"/>
                        <a:cs typeface="Times New Roman" panose="02020603050405020304" pitchFamily="18" charset="0"/>
                      </a:endParaRPr>
                    </a:p>
                  </a:txBody>
                  <a:tcPr marL="53837" marR="53837" marT="0" marB="0"/>
                </a:tc>
                <a:extLst>
                  <a:ext uri="{0D108BD9-81ED-4DB2-BD59-A6C34878D82A}">
                    <a16:rowId xmlns:a16="http://schemas.microsoft.com/office/drawing/2014/main" val="1165300139"/>
                  </a:ext>
                </a:extLst>
              </a:tr>
              <a:tr h="329841">
                <a:tc>
                  <a:txBody>
                    <a:bodyPr/>
                    <a:lstStyle/>
                    <a:p>
                      <a:pPr marL="0" marR="0">
                        <a:spcBef>
                          <a:spcPts val="0"/>
                        </a:spcBef>
                        <a:spcAft>
                          <a:spcPts val="0"/>
                        </a:spcAft>
                      </a:pPr>
                      <a:r>
                        <a:rPr lang="en-US" sz="1200" kern="100">
                          <a:effectLst/>
                          <a:latin typeface="+mn-lt"/>
                        </a:rPr>
                        <a:t>Data Model Diagram</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No</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No</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No</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Yes</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endParaRPr lang="en-US" sz="1200" kern="100" dirty="0">
                        <a:effectLst/>
                        <a:latin typeface="+mn-lt"/>
                        <a:cs typeface="Times New Roman" panose="02020603050405020304" pitchFamily="18" charset="0"/>
                      </a:endParaRPr>
                    </a:p>
                  </a:txBody>
                  <a:tcPr marL="53837" marR="53837" marT="0" marB="0"/>
                </a:tc>
                <a:tc>
                  <a:txBody>
                    <a:bodyPr/>
                    <a:lstStyle/>
                    <a:p>
                      <a:endParaRPr lang="en-US" sz="1200" kern="100" dirty="0">
                        <a:effectLst/>
                        <a:latin typeface="+mn-lt"/>
                        <a:cs typeface="Times New Roman" panose="02020603050405020304" pitchFamily="18" charset="0"/>
                      </a:endParaRPr>
                    </a:p>
                  </a:txBody>
                  <a:tcPr marL="53837" marR="53837" marT="0" marB="0"/>
                </a:tc>
                <a:tc>
                  <a:txBody>
                    <a:bodyPr/>
                    <a:lstStyle/>
                    <a:p>
                      <a:endParaRPr lang="en-US" sz="1200" kern="100">
                        <a:effectLst/>
                        <a:latin typeface="+mn-lt"/>
                        <a:cs typeface="Times New Roman" panose="02020603050405020304" pitchFamily="18" charset="0"/>
                      </a:endParaRPr>
                    </a:p>
                  </a:txBody>
                  <a:tcPr marL="53837" marR="53837" marT="0" marB="0"/>
                </a:tc>
                <a:extLst>
                  <a:ext uri="{0D108BD9-81ED-4DB2-BD59-A6C34878D82A}">
                    <a16:rowId xmlns:a16="http://schemas.microsoft.com/office/drawing/2014/main" val="125033732"/>
                  </a:ext>
                </a:extLst>
              </a:tr>
              <a:tr h="329841">
                <a:tc>
                  <a:txBody>
                    <a:bodyPr/>
                    <a:lstStyle/>
                    <a:p>
                      <a:pPr marL="0" marR="0">
                        <a:spcBef>
                          <a:spcPts val="0"/>
                        </a:spcBef>
                        <a:spcAft>
                          <a:spcPts val="0"/>
                        </a:spcAft>
                      </a:pPr>
                      <a:r>
                        <a:rPr lang="en-US" sz="1200" kern="100">
                          <a:effectLst/>
                          <a:latin typeface="+mn-lt"/>
                        </a:rPr>
                        <a:t>Data Dictionary</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Yes</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Yes</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Yes</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extLst>
                  <a:ext uri="{0D108BD9-81ED-4DB2-BD59-A6C34878D82A}">
                    <a16:rowId xmlns:a16="http://schemas.microsoft.com/office/drawing/2014/main" val="763020678"/>
                  </a:ext>
                </a:extLst>
              </a:tr>
              <a:tr h="329841">
                <a:tc>
                  <a:txBody>
                    <a:bodyPr/>
                    <a:lstStyle/>
                    <a:p>
                      <a:pPr marL="0" marR="0">
                        <a:spcBef>
                          <a:spcPts val="0"/>
                        </a:spcBef>
                        <a:spcAft>
                          <a:spcPts val="0"/>
                        </a:spcAft>
                      </a:pPr>
                      <a:r>
                        <a:rPr lang="en-US" sz="1200" kern="100">
                          <a:effectLst/>
                          <a:latin typeface="+mn-lt"/>
                        </a:rPr>
                        <a:t>Business Glossary</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No</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Yes</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Yes</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extLst>
                  <a:ext uri="{0D108BD9-81ED-4DB2-BD59-A6C34878D82A}">
                    <a16:rowId xmlns:a16="http://schemas.microsoft.com/office/drawing/2014/main" val="2801469247"/>
                  </a:ext>
                </a:extLst>
              </a:tr>
              <a:tr h="250542">
                <a:tc>
                  <a:txBody>
                    <a:bodyPr/>
                    <a:lstStyle/>
                    <a:p>
                      <a:pPr marL="0" marR="0">
                        <a:spcBef>
                          <a:spcPts val="0"/>
                        </a:spcBef>
                        <a:spcAft>
                          <a:spcPts val="0"/>
                        </a:spcAft>
                      </a:pPr>
                      <a:r>
                        <a:rPr lang="en-US" sz="1200" kern="100">
                          <a:effectLst/>
                          <a:latin typeface="+mn-lt"/>
                        </a:rPr>
                        <a:t>Tagging</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Yes</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Yes</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extLst>
                  <a:ext uri="{0D108BD9-81ED-4DB2-BD59-A6C34878D82A}">
                    <a16:rowId xmlns:a16="http://schemas.microsoft.com/office/drawing/2014/main" val="101015809"/>
                  </a:ext>
                </a:extLst>
              </a:tr>
              <a:tr h="250542">
                <a:tc>
                  <a:txBody>
                    <a:bodyPr/>
                    <a:lstStyle/>
                    <a:p>
                      <a:pPr marL="0" marR="0">
                        <a:spcBef>
                          <a:spcPts val="0"/>
                        </a:spcBef>
                        <a:spcAft>
                          <a:spcPts val="0"/>
                        </a:spcAft>
                      </a:pPr>
                      <a:r>
                        <a:rPr lang="en-US" sz="1200" kern="100">
                          <a:effectLst/>
                          <a:latin typeface="+mn-lt"/>
                        </a:rPr>
                        <a:t>Data Lineage</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Yes</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No</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extLst>
                  <a:ext uri="{0D108BD9-81ED-4DB2-BD59-A6C34878D82A}">
                    <a16:rowId xmlns:a16="http://schemas.microsoft.com/office/drawing/2014/main" val="2665438679"/>
                  </a:ext>
                </a:extLst>
              </a:tr>
              <a:tr h="250542">
                <a:tc>
                  <a:txBody>
                    <a:bodyPr/>
                    <a:lstStyle/>
                    <a:p>
                      <a:pPr marL="0" marR="0">
                        <a:spcBef>
                          <a:spcPts val="0"/>
                        </a:spcBef>
                        <a:spcAft>
                          <a:spcPts val="0"/>
                        </a:spcAft>
                      </a:pPr>
                      <a:r>
                        <a:rPr lang="en-US" sz="1200" kern="100">
                          <a:effectLst/>
                          <a:latin typeface="+mn-lt"/>
                        </a:rPr>
                        <a:t>Installation</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NA</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NA</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Complex</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Moderate</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a:effectLst/>
                          <a:latin typeface="+mn-lt"/>
                        </a:rPr>
                        <a:t>Simple</a:t>
                      </a:r>
                      <a:endParaRPr lang="en-US" sz="1200" kern="100">
                        <a:effectLst/>
                        <a:latin typeface="+mn-lt"/>
                        <a:ea typeface="Calibri" panose="020F0502020204030204" pitchFamily="34" charset="0"/>
                        <a:cs typeface="Times New Roman" panose="02020603050405020304" pitchFamily="18" charset="0"/>
                      </a:endParaRPr>
                    </a:p>
                  </a:txBody>
                  <a:tcPr marL="53837" marR="53837" marT="0" marB="0"/>
                </a:tc>
                <a:tc>
                  <a:txBody>
                    <a:bodyPr/>
                    <a:lstStyle/>
                    <a:p>
                      <a:endParaRPr lang="en-US" sz="1200" kern="100">
                        <a:effectLst/>
                        <a:latin typeface="+mn-lt"/>
                        <a:cs typeface="Times New Roman" panose="02020603050405020304" pitchFamily="18" charset="0"/>
                      </a:endParaRPr>
                    </a:p>
                  </a:txBody>
                  <a:tcPr marL="53837" marR="53837" marT="0" marB="0"/>
                </a:tc>
                <a:tc>
                  <a:txBody>
                    <a:bodyPr/>
                    <a:lstStyle/>
                    <a:p>
                      <a:pPr marL="0" marR="0">
                        <a:spcBef>
                          <a:spcPts val="0"/>
                        </a:spcBef>
                        <a:spcAft>
                          <a:spcPts val="0"/>
                        </a:spcAft>
                      </a:pPr>
                      <a:r>
                        <a:rPr lang="en-US" sz="1200" kern="100" dirty="0">
                          <a:effectLst/>
                          <a:latin typeface="+mn-lt"/>
                        </a:rPr>
                        <a:t>NA</a:t>
                      </a:r>
                      <a:endParaRPr lang="en-US" sz="1200" kern="100" dirty="0">
                        <a:effectLst/>
                        <a:latin typeface="+mn-lt"/>
                        <a:ea typeface="Calibri" panose="020F0502020204030204" pitchFamily="34" charset="0"/>
                        <a:cs typeface="Times New Roman" panose="02020603050405020304" pitchFamily="18" charset="0"/>
                      </a:endParaRPr>
                    </a:p>
                  </a:txBody>
                  <a:tcPr marL="53837" marR="53837" marT="0" marB="0"/>
                </a:tc>
                <a:extLst>
                  <a:ext uri="{0D108BD9-81ED-4DB2-BD59-A6C34878D82A}">
                    <a16:rowId xmlns:a16="http://schemas.microsoft.com/office/drawing/2014/main" val="1726017307"/>
                  </a:ext>
                </a:extLst>
              </a:tr>
            </a:tbl>
          </a:graphicData>
        </a:graphic>
      </p:graphicFrame>
      <p:pic>
        <p:nvPicPr>
          <p:cNvPr id="5" name="Picture 4">
            <a:extLst>
              <a:ext uri="{FF2B5EF4-FFF2-40B4-BE49-F238E27FC236}">
                <a16:creationId xmlns:a16="http://schemas.microsoft.com/office/drawing/2014/main" id="{5DCE8C09-ADC5-801E-F00C-FFDC63C57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886" y="12526"/>
            <a:ext cx="4928593" cy="5303520"/>
          </a:xfrm>
          <a:prstGeom prst="rect">
            <a:avLst/>
          </a:prstGeom>
        </p:spPr>
      </p:pic>
    </p:spTree>
    <p:extLst>
      <p:ext uri="{BB962C8B-B14F-4D97-AF65-F5344CB8AC3E}">
        <p14:creationId xmlns:p14="http://schemas.microsoft.com/office/powerpoint/2010/main" val="351202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AACC5-2EDE-71BC-8314-F58FB045444F}"/>
              </a:ext>
            </a:extLst>
          </p:cNvPr>
          <p:cNvSpPr>
            <a:spLocks noGrp="1"/>
          </p:cNvSpPr>
          <p:nvPr>
            <p:ph type="title"/>
          </p:nvPr>
        </p:nvSpPr>
        <p:spPr/>
        <p:txBody>
          <a:bodyPr/>
          <a:lstStyle/>
          <a:p>
            <a:r>
              <a:rPr lang="en-US" dirty="0">
                <a:solidFill>
                  <a:schemeClr val="bg1"/>
                </a:solidFill>
              </a:rPr>
              <a:t>About Beth</a:t>
            </a:r>
          </a:p>
        </p:txBody>
      </p:sp>
      <p:sp>
        <p:nvSpPr>
          <p:cNvPr id="5" name="Content Placeholder 4">
            <a:extLst>
              <a:ext uri="{FF2B5EF4-FFF2-40B4-BE49-F238E27FC236}">
                <a16:creationId xmlns:a16="http://schemas.microsoft.com/office/drawing/2014/main" id="{3EE1C547-F908-4234-FB6C-BA0017CCD3C0}"/>
              </a:ext>
            </a:extLst>
          </p:cNvPr>
          <p:cNvSpPr>
            <a:spLocks noGrp="1"/>
          </p:cNvSpPr>
          <p:nvPr>
            <p:ph sz="quarter" idx="10"/>
          </p:nvPr>
        </p:nvSpPr>
        <p:spPr>
          <a:xfrm>
            <a:off x="211015" y="2052510"/>
            <a:ext cx="8714658" cy="2535115"/>
          </a:xfrm>
        </p:spPr>
        <p:txBody>
          <a:bodyPr/>
          <a:lstStyle/>
          <a:p>
            <a:r>
              <a:rPr lang="en-US" dirty="0"/>
              <a:t>Senior Data Architect with Insight for 7+ years</a:t>
            </a:r>
          </a:p>
          <a:p>
            <a:r>
              <a:rPr lang="en-US" dirty="0"/>
              <a:t>Worked with data for 30+ years</a:t>
            </a:r>
          </a:p>
          <a:p>
            <a:r>
              <a:rPr lang="en-US" dirty="0"/>
              <a:t>Healthcare data for 25+ years</a:t>
            </a:r>
          </a:p>
          <a:p>
            <a:r>
              <a:rPr lang="en-US" dirty="0"/>
              <a:t>Skills : data architecture, analysis, data modeling &amp; design, data engineering, data management, data governance</a:t>
            </a:r>
          </a:p>
          <a:p>
            <a:r>
              <a:rPr lang="en-US" dirty="0"/>
              <a:t>Presenter at multiple conferences, events, user groups</a:t>
            </a:r>
          </a:p>
          <a:p>
            <a:r>
              <a:rPr lang="en-US" dirty="0"/>
              <a:t>Mentor at hackathons and events encouraging diversity in STEM</a:t>
            </a:r>
          </a:p>
          <a:p>
            <a:r>
              <a:rPr lang="en-US" dirty="0"/>
              <a:t>Organizer of NE </a:t>
            </a:r>
            <a:r>
              <a:rPr lang="en-US" dirty="0" err="1"/>
              <a:t>GiveCamp</a:t>
            </a:r>
            <a:endParaRPr lang="en-US" dirty="0"/>
          </a:p>
        </p:txBody>
      </p:sp>
      <p:sp>
        <p:nvSpPr>
          <p:cNvPr id="7" name="TextBox 6">
            <a:extLst>
              <a:ext uri="{FF2B5EF4-FFF2-40B4-BE49-F238E27FC236}">
                <a16:creationId xmlns:a16="http://schemas.microsoft.com/office/drawing/2014/main" id="{79545C3D-0135-4C0B-6E68-F1974B905EB8}"/>
              </a:ext>
            </a:extLst>
          </p:cNvPr>
          <p:cNvSpPr txBox="1"/>
          <p:nvPr/>
        </p:nvSpPr>
        <p:spPr>
          <a:xfrm>
            <a:off x="3337169" y="1072171"/>
            <a:ext cx="5806831" cy="830997"/>
          </a:xfrm>
          <a:prstGeom prst="rect">
            <a:avLst/>
          </a:prstGeom>
          <a:noFill/>
        </p:spPr>
        <p:txBody>
          <a:bodyPr wrap="square">
            <a:spAutoFit/>
          </a:bodyPr>
          <a:lstStyle/>
          <a:p>
            <a:pPr marL="0" indent="0">
              <a:buNone/>
            </a:pPr>
            <a:r>
              <a:rPr lang="en-US" sz="1600" dirty="0">
                <a:latin typeface="Arial" panose="020B0604020202020204" pitchFamily="34" charset="0"/>
                <a:cs typeface="Arial" panose="020B0604020202020204" pitchFamily="34" charset="0"/>
              </a:rPr>
              <a:t>Email: </a:t>
            </a:r>
            <a:r>
              <a:rPr lang="en-US" sz="1600" u="sng" dirty="0">
                <a:solidFill>
                  <a:srgbClr val="0070C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beth.wolfset@insight.com</a:t>
            </a:r>
            <a:r>
              <a:rPr lang="en-US" sz="1600" u="sng" dirty="0">
                <a:solidFill>
                  <a:srgbClr val="0070C0"/>
                </a:solidFill>
                <a:latin typeface="Arial" panose="020B0604020202020204" pitchFamily="34" charset="0"/>
                <a:cs typeface="Arial" panose="020B0604020202020204" pitchFamily="34" charset="0"/>
              </a:rPr>
              <a:t> </a:t>
            </a:r>
            <a:r>
              <a:rPr lang="en-US" sz="1600" dirty="0">
                <a:solidFill>
                  <a:srgbClr val="0070C0"/>
                </a:solidFill>
                <a:latin typeface="Arial" panose="020B0604020202020204" pitchFamily="34" charset="0"/>
                <a:cs typeface="Arial" panose="020B0604020202020204" pitchFamily="34" charset="0"/>
              </a:rPr>
              <a:t> </a:t>
            </a:r>
            <a:r>
              <a:rPr lang="en-US" sz="1600" dirty="0">
                <a:solidFill>
                  <a:schemeClr val="bg1">
                    <a:lumMod val="95000"/>
                  </a:schemeClr>
                </a:solidFill>
                <a:latin typeface="Arial" panose="020B0604020202020204" pitchFamily="34" charset="0"/>
                <a:cs typeface="Arial" panose="020B0604020202020204" pitchFamily="34" charset="0"/>
              </a:rPr>
              <a:t>	</a:t>
            </a:r>
            <a:r>
              <a:rPr lang="en-US" sz="16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bswolfset@gmail.com</a:t>
            </a:r>
            <a:endParaRPr lang="en-US" sz="1600" u="sng" dirty="0">
              <a:solidFill>
                <a:srgbClr val="0070C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Twitter: </a:t>
            </a:r>
            <a:r>
              <a:rPr lang="en-US" sz="1600" dirty="0">
                <a:solidFill>
                  <a:srgbClr val="0070C0"/>
                </a:solidFill>
                <a:latin typeface="Arial" panose="020B0604020202020204" pitchFamily="34" charset="0"/>
                <a:cs typeface="Arial" panose="020B0604020202020204" pitchFamily="34" charset="0"/>
              </a:rPr>
              <a:t>@beth_wolfset</a:t>
            </a:r>
          </a:p>
          <a:p>
            <a:pPr marL="0" indent="0">
              <a:buNone/>
            </a:pPr>
            <a:r>
              <a:rPr lang="en-US" sz="1600" dirty="0">
                <a:latin typeface="Arial" panose="020B0604020202020204" pitchFamily="34" charset="0"/>
                <a:cs typeface="Arial" panose="020B0604020202020204" pitchFamily="34" charset="0"/>
              </a:rPr>
              <a:t>Repo: </a:t>
            </a:r>
            <a:r>
              <a:rPr lang="en-US" sz="16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https://github.com/BSWolfset/PresentationSlidedecks</a:t>
            </a:r>
            <a:endParaRPr lang="en-US" sz="160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2180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66D2-182A-A2B7-EB87-966D6A96ADFF}"/>
              </a:ext>
            </a:extLst>
          </p:cNvPr>
          <p:cNvSpPr>
            <a:spLocks noGrp="1"/>
          </p:cNvSpPr>
          <p:nvPr>
            <p:ph type="title"/>
          </p:nvPr>
        </p:nvSpPr>
        <p:spPr>
          <a:xfrm>
            <a:off x="159798" y="7857"/>
            <a:ext cx="8714943" cy="682400"/>
          </a:xfrm>
        </p:spPr>
        <p:txBody>
          <a:bodyPr/>
          <a:lstStyle/>
          <a:p>
            <a:r>
              <a:rPr lang="en-US" dirty="0"/>
              <a:t>Microsoft Purview</a:t>
            </a:r>
          </a:p>
        </p:txBody>
      </p:sp>
      <p:pic>
        <p:nvPicPr>
          <p:cNvPr id="5" name="Picture 4">
            <a:extLst>
              <a:ext uri="{FF2B5EF4-FFF2-40B4-BE49-F238E27FC236}">
                <a16:creationId xmlns:a16="http://schemas.microsoft.com/office/drawing/2014/main" id="{588FA37C-E419-D719-36DD-E74A18B9E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274" y="561216"/>
            <a:ext cx="6904318" cy="4625741"/>
          </a:xfrm>
          <a:prstGeom prst="rect">
            <a:avLst/>
          </a:prstGeom>
        </p:spPr>
      </p:pic>
    </p:spTree>
    <p:extLst>
      <p:ext uri="{BB962C8B-B14F-4D97-AF65-F5344CB8AC3E}">
        <p14:creationId xmlns:p14="http://schemas.microsoft.com/office/powerpoint/2010/main" val="2596853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E3DB-0DFD-4385-1B74-2A083088C008}"/>
              </a:ext>
            </a:extLst>
          </p:cNvPr>
          <p:cNvSpPr>
            <a:spLocks noGrp="1"/>
          </p:cNvSpPr>
          <p:nvPr>
            <p:ph type="title"/>
          </p:nvPr>
        </p:nvSpPr>
        <p:spPr/>
        <p:txBody>
          <a:bodyPr/>
          <a:lstStyle/>
          <a:p>
            <a:r>
              <a:rPr lang="en-US" dirty="0"/>
              <a:t>Databricks Unity Catalog</a:t>
            </a:r>
          </a:p>
        </p:txBody>
      </p:sp>
      <p:pic>
        <p:nvPicPr>
          <p:cNvPr id="5" name="Content Placeholder 4" descr="A screenshot of a computer&#10;&#10;Description automatically generated">
            <a:extLst>
              <a:ext uri="{FF2B5EF4-FFF2-40B4-BE49-F238E27FC236}">
                <a16:creationId xmlns:a16="http://schemas.microsoft.com/office/drawing/2014/main" id="{5D7E84E8-E485-1241-A819-E156A99E9B6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99800" y="852487"/>
            <a:ext cx="8669055" cy="4291611"/>
          </a:xfrm>
        </p:spPr>
      </p:pic>
    </p:spTree>
    <p:extLst>
      <p:ext uri="{BB962C8B-B14F-4D97-AF65-F5344CB8AC3E}">
        <p14:creationId xmlns:p14="http://schemas.microsoft.com/office/powerpoint/2010/main" val="1978197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7B41929-9C96-9D4C-82A1-38702B0836FC}"/>
              </a:ext>
            </a:extLst>
          </p:cNvPr>
          <p:cNvSpPr>
            <a:spLocks noGrp="1"/>
          </p:cNvSpPr>
          <p:nvPr>
            <p:ph type="body" sz="quarter" idx="10"/>
          </p:nvPr>
        </p:nvSpPr>
        <p:spPr>
          <a:xfrm>
            <a:off x="458788" y="2663704"/>
            <a:ext cx="8437562" cy="1301750"/>
          </a:xfrm>
        </p:spPr>
        <p:txBody>
          <a:bodyPr/>
          <a:lstStyle/>
          <a:p>
            <a:r>
              <a:rPr lang="en-US" sz="2000" dirty="0">
                <a:latin typeface="Arial" panose="020B0604020202020204" pitchFamily="34" charset="0"/>
                <a:cs typeface="Arial" panose="020B0604020202020204" pitchFamily="34" charset="0"/>
              </a:rPr>
              <a:t>Beth Wolfset</a:t>
            </a:r>
          </a:p>
          <a:p>
            <a:r>
              <a:rPr lang="en-US" sz="2000" dirty="0">
                <a:latin typeface="Arial" panose="020B0604020202020204" pitchFamily="34" charset="0"/>
                <a:cs typeface="Arial" panose="020B0604020202020204" pitchFamily="34" charset="0"/>
              </a:rPr>
              <a:t>Senior Data Architect – Manager Data Practice, NE</a:t>
            </a:r>
          </a:p>
          <a:p>
            <a:pPr marL="0" indent="0">
              <a:buNone/>
            </a:pPr>
            <a:r>
              <a:rPr lang="en-US" sz="2000" dirty="0">
                <a:latin typeface="Arial" panose="020B0604020202020204" pitchFamily="34" charset="0"/>
                <a:cs typeface="Arial" panose="020B0604020202020204" pitchFamily="34" charset="0"/>
              </a:rPr>
              <a:t>Email: </a:t>
            </a:r>
            <a:r>
              <a:rPr lang="en-US" sz="2000" u="sng" dirty="0">
                <a:solidFill>
                  <a:schemeClr val="bg1">
                    <a:lumMod val="95000"/>
                  </a:schemeClr>
                </a:solidFill>
                <a:latin typeface="Arial" panose="020B0604020202020204" pitchFamily="34" charset="0"/>
                <a:cs typeface="Arial" panose="020B0604020202020204" pitchFamily="34" charset="0"/>
                <a:hlinkClick r:id="rId2"/>
              </a:rPr>
              <a:t>beth.wolfset@insight.com</a:t>
            </a:r>
            <a:r>
              <a:rPr lang="en-US" sz="2000" u="sng" dirty="0">
                <a:solidFill>
                  <a:schemeClr val="bg1">
                    <a:lumMod val="95000"/>
                  </a:schemeClr>
                </a:solidFill>
                <a:latin typeface="Arial" panose="020B0604020202020204" pitchFamily="34" charset="0"/>
                <a:cs typeface="Arial" panose="020B0604020202020204" pitchFamily="34" charset="0"/>
              </a:rPr>
              <a:t> </a:t>
            </a:r>
            <a:r>
              <a:rPr lang="en-US" sz="2000" dirty="0">
                <a:solidFill>
                  <a:schemeClr val="bg1">
                    <a:lumMod val="95000"/>
                  </a:schemeClr>
                </a:solidFill>
                <a:latin typeface="Arial" panose="020B0604020202020204" pitchFamily="34" charset="0"/>
                <a:cs typeface="Arial" panose="020B0604020202020204" pitchFamily="34" charset="0"/>
              </a:rPr>
              <a:t> 	</a:t>
            </a:r>
            <a:r>
              <a:rPr lang="en-US" sz="2000" u="sng" dirty="0">
                <a:solidFill>
                  <a:schemeClr val="bg1">
                    <a:lumMod val="95000"/>
                  </a:schemeClr>
                </a:solidFill>
                <a:latin typeface="Arial" panose="020B0604020202020204" pitchFamily="34" charset="0"/>
                <a:cs typeface="Arial" panose="020B0604020202020204" pitchFamily="34" charset="0"/>
                <a:hlinkClick r:id="rId3"/>
              </a:rPr>
              <a:t>bswolfset@gmail.com</a:t>
            </a:r>
            <a:endParaRPr lang="en-US" sz="2000" u="sng" dirty="0">
              <a:solidFill>
                <a:schemeClr val="bg1">
                  <a:lumMod val="95000"/>
                </a:schemeClr>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Twitter: </a:t>
            </a:r>
            <a:r>
              <a:rPr lang="en-US" sz="2000" dirty="0">
                <a:solidFill>
                  <a:srgbClr val="00B0F0"/>
                </a:solidFill>
                <a:latin typeface="Arial" panose="020B0604020202020204" pitchFamily="34" charset="0"/>
                <a:cs typeface="Arial" panose="020B0604020202020204" pitchFamily="34" charset="0"/>
              </a:rPr>
              <a:t>@beth_wolfset</a:t>
            </a:r>
          </a:p>
          <a:p>
            <a:pPr marL="0" indent="0">
              <a:buNone/>
            </a:pPr>
            <a:r>
              <a:rPr lang="en-US" sz="2000" dirty="0">
                <a:latin typeface="Arial" panose="020B0604020202020204" pitchFamily="34" charset="0"/>
                <a:cs typeface="Arial" panose="020B0604020202020204" pitchFamily="34" charset="0"/>
              </a:rPr>
              <a:t>Repo: </a:t>
            </a:r>
            <a:r>
              <a:rPr lang="en-US" sz="2000" dirty="0">
                <a:solidFill>
                  <a:schemeClr val="accent2"/>
                </a:solidFill>
                <a:latin typeface="Arial" panose="020B0604020202020204" pitchFamily="34" charset="0"/>
                <a:cs typeface="Arial" panose="020B0604020202020204" pitchFamily="34" charset="0"/>
                <a:hlinkClick r:id="rId4"/>
              </a:rPr>
              <a:t>https://github.com/BSWolfset/PresentationSlidedecks</a:t>
            </a:r>
            <a:endParaRPr lang="en-US" sz="2000" dirty="0">
              <a:solidFill>
                <a:schemeClr val="accent2"/>
              </a:solidFill>
              <a:latin typeface="Arial" panose="020B0604020202020204" pitchFamily="34" charset="0"/>
              <a:cs typeface="Arial" panose="020B0604020202020204" pitchFamily="34" charset="0"/>
            </a:endParaRPr>
          </a:p>
          <a:p>
            <a:endParaRPr lang="en-US" dirty="0"/>
          </a:p>
        </p:txBody>
      </p:sp>
      <p:sp>
        <p:nvSpPr>
          <p:cNvPr id="2" name="Title 1">
            <a:extLst>
              <a:ext uri="{FF2B5EF4-FFF2-40B4-BE49-F238E27FC236}">
                <a16:creationId xmlns:a16="http://schemas.microsoft.com/office/drawing/2014/main" id="{E2C5BAC3-7516-A943-AE21-5351ECF3DB0B}"/>
              </a:ext>
            </a:extLst>
          </p:cNvPr>
          <p:cNvSpPr>
            <a:spLocks noGrp="1"/>
          </p:cNvSpPr>
          <p:nvPr>
            <p:ph type="ctrTitle" idx="4294967295"/>
          </p:nvPr>
        </p:nvSpPr>
        <p:spPr>
          <a:xfrm>
            <a:off x="458788" y="1035050"/>
            <a:ext cx="8561387" cy="701675"/>
          </a:xfrm>
        </p:spPr>
        <p:txBody>
          <a:bodyPr/>
          <a:lstStyle/>
          <a:p>
            <a:r>
              <a:rPr lang="en-US" dirty="0"/>
              <a:t>Thank You</a:t>
            </a:r>
          </a:p>
        </p:txBody>
      </p:sp>
    </p:spTree>
    <p:extLst>
      <p:ext uri="{BB962C8B-B14F-4D97-AF65-F5344CB8AC3E}">
        <p14:creationId xmlns:p14="http://schemas.microsoft.com/office/powerpoint/2010/main" val="830367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5DB35-BDF5-F3FF-1CE8-60445F015921}"/>
              </a:ext>
            </a:extLst>
          </p:cNvPr>
          <p:cNvSpPr>
            <a:spLocks noGrp="1"/>
          </p:cNvSpPr>
          <p:nvPr>
            <p:ph type="title"/>
          </p:nvPr>
        </p:nvSpPr>
        <p:spPr/>
        <p:txBody>
          <a:bodyPr/>
          <a:lstStyle/>
          <a:p>
            <a:r>
              <a:rPr lang="en-US" dirty="0"/>
              <a:t>About Insight Enterprises</a:t>
            </a:r>
          </a:p>
        </p:txBody>
      </p:sp>
      <p:sp>
        <p:nvSpPr>
          <p:cNvPr id="6" name="Rectangle 5">
            <a:extLst>
              <a:ext uri="{FF2B5EF4-FFF2-40B4-BE49-F238E27FC236}">
                <a16:creationId xmlns:a16="http://schemas.microsoft.com/office/drawing/2014/main" id="{47E367E3-E358-E71E-B8E5-D010C7908E8E}"/>
              </a:ext>
            </a:extLst>
          </p:cNvPr>
          <p:cNvSpPr/>
          <p:nvPr/>
        </p:nvSpPr>
        <p:spPr>
          <a:xfrm rot="5400000">
            <a:off x="6200521" y="1607636"/>
            <a:ext cx="3281324" cy="2415133"/>
          </a:xfrm>
          <a:prstGeom prst="rect">
            <a:avLst/>
          </a:prstGeom>
          <a:gradFill>
            <a:gsLst>
              <a:gs pos="0">
                <a:schemeClr val="tx2">
                  <a:lumMod val="10000"/>
                  <a:lumOff val="90000"/>
                </a:schemeClr>
              </a:gs>
              <a:gs pos="98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60960" rIns="121920" bIns="60960" rtlCol="0" anchor="ctr" anchorCtr="0"/>
          <a:lstStyle/>
          <a:p>
            <a:pPr marL="0" marR="0" lvl="0" indent="0" algn="l" defTabSz="914354" rtl="0" eaLnBrk="1" fontAlgn="auto" latinLnBrk="0" hangingPunct="1">
              <a:lnSpc>
                <a:spcPct val="100000"/>
              </a:lnSpc>
              <a:spcBef>
                <a:spcPts val="533"/>
              </a:spcBef>
              <a:spcAft>
                <a:spcPts val="0"/>
              </a:spcAft>
              <a:buClrTx/>
              <a:buSzTx/>
              <a:buFontTx/>
              <a:buNone/>
              <a:tabLst/>
              <a:defRPr/>
            </a:pPr>
            <a:endParaRPr kumimoji="0" lang="en-US" sz="900" b="0" i="0" u="none" strike="noStrike" kern="1200" cap="none" spc="0" normalizeH="0" baseline="0" noProof="0">
              <a:ln>
                <a:noFill/>
              </a:ln>
              <a:solidFill>
                <a:srgbClr val="342E28"/>
              </a:solidFill>
              <a:effectLst/>
              <a:uLnTx/>
              <a:uFillTx/>
              <a:latin typeface="Arial" panose="020B0604020202020204"/>
              <a:ea typeface="+mn-ea"/>
              <a:cs typeface="Arial"/>
            </a:endParaRPr>
          </a:p>
        </p:txBody>
      </p:sp>
      <p:grpSp>
        <p:nvGrpSpPr>
          <p:cNvPr id="7" name="Group 6">
            <a:extLst>
              <a:ext uri="{FF2B5EF4-FFF2-40B4-BE49-F238E27FC236}">
                <a16:creationId xmlns:a16="http://schemas.microsoft.com/office/drawing/2014/main" id="{947BBEC3-1611-99F4-0330-D72597732F2D}"/>
              </a:ext>
            </a:extLst>
          </p:cNvPr>
          <p:cNvGrpSpPr/>
          <p:nvPr/>
        </p:nvGrpSpPr>
        <p:grpSpPr>
          <a:xfrm>
            <a:off x="150252" y="1145473"/>
            <a:ext cx="6239474" cy="3317792"/>
            <a:chOff x="327335" y="1349497"/>
            <a:chExt cx="8319299" cy="4423722"/>
          </a:xfrm>
        </p:grpSpPr>
        <p:sp>
          <p:nvSpPr>
            <p:cNvPr id="8" name="Rectangle 7">
              <a:extLst>
                <a:ext uri="{FF2B5EF4-FFF2-40B4-BE49-F238E27FC236}">
                  <a16:creationId xmlns:a16="http://schemas.microsoft.com/office/drawing/2014/main" id="{EBB0A4A9-59D1-7F7F-3A69-509B3FB865CC}"/>
                </a:ext>
              </a:extLst>
            </p:cNvPr>
            <p:cNvSpPr/>
            <p:nvPr/>
          </p:nvSpPr>
          <p:spPr>
            <a:xfrm>
              <a:off x="327335" y="4510291"/>
              <a:ext cx="3839542" cy="1262928"/>
            </a:xfrm>
            <a:prstGeom prst="rect">
              <a:avLst/>
            </a:prstGeom>
            <a:gradFill>
              <a:gsLst>
                <a:gs pos="92000">
                  <a:schemeClr val="tx2">
                    <a:lumMod val="10000"/>
                    <a:lumOff val="90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60960" rIns="91440" bIns="60960" rtlCol="0" anchor="ctr" anchorCtr="0"/>
            <a:lstStyle/>
            <a:p>
              <a:pPr marL="0" marR="0" lvl="0" indent="0" algn="r" defTabSz="914354" rtl="0" eaLnBrk="1" fontAlgn="auto" latinLnBrk="0" hangingPunct="1">
                <a:lnSpc>
                  <a:spcPct val="100000"/>
                </a:lnSpc>
                <a:spcBef>
                  <a:spcPts val="533"/>
                </a:spcBef>
                <a:spcAft>
                  <a:spcPts val="0"/>
                </a:spcAft>
                <a:buClrTx/>
                <a:buSzTx/>
                <a:buFontTx/>
                <a:buNone/>
                <a:tabLst/>
                <a:defRPr/>
              </a:pPr>
              <a:endParaRPr kumimoji="0" lang="en-US" sz="900" b="0" i="0" u="none" strike="noStrike" kern="1200" cap="none" spc="0" normalizeH="0" baseline="0" noProof="0">
                <a:ln>
                  <a:noFill/>
                </a:ln>
                <a:solidFill>
                  <a:srgbClr val="342E28"/>
                </a:solidFill>
                <a:effectLst/>
                <a:uLnTx/>
                <a:uFillTx/>
                <a:latin typeface="Arial" panose="020B0604020202020204"/>
                <a:ea typeface="+mn-ea"/>
                <a:cs typeface="Arial"/>
              </a:endParaRPr>
            </a:p>
          </p:txBody>
        </p:sp>
        <p:sp>
          <p:nvSpPr>
            <p:cNvPr id="9" name="Rectangle 8">
              <a:extLst>
                <a:ext uri="{FF2B5EF4-FFF2-40B4-BE49-F238E27FC236}">
                  <a16:creationId xmlns:a16="http://schemas.microsoft.com/office/drawing/2014/main" id="{6DADA0D9-3686-C0C0-BC8B-A809DCBE0977}"/>
                </a:ext>
              </a:extLst>
            </p:cNvPr>
            <p:cNvSpPr/>
            <p:nvPr/>
          </p:nvSpPr>
          <p:spPr>
            <a:xfrm>
              <a:off x="4793874" y="4506935"/>
              <a:ext cx="3852738" cy="1262928"/>
            </a:xfrm>
            <a:prstGeom prst="rect">
              <a:avLst/>
            </a:prstGeom>
            <a:gradFill>
              <a:gsLst>
                <a:gs pos="0">
                  <a:schemeClr val="tx2">
                    <a:lumMod val="10000"/>
                    <a:lumOff val="90000"/>
                  </a:schemeClr>
                </a:gs>
                <a:gs pos="98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60960" rIns="121920" bIns="60960" rtlCol="0" anchor="ctr" anchorCtr="0"/>
            <a:lstStyle/>
            <a:p>
              <a:pPr marL="0" marR="0" lvl="0" indent="0" algn="l" defTabSz="914354" rtl="0" eaLnBrk="1" fontAlgn="auto" latinLnBrk="0" hangingPunct="1">
                <a:lnSpc>
                  <a:spcPct val="100000"/>
                </a:lnSpc>
                <a:spcBef>
                  <a:spcPts val="533"/>
                </a:spcBef>
                <a:spcAft>
                  <a:spcPts val="0"/>
                </a:spcAft>
                <a:buClrTx/>
                <a:buSzTx/>
                <a:buFontTx/>
                <a:buNone/>
                <a:tabLst/>
                <a:defRPr/>
              </a:pPr>
              <a:endParaRPr kumimoji="0" lang="en-US" sz="900" b="0" i="0" u="none" strike="noStrike" kern="1200" cap="none" spc="0" normalizeH="0" baseline="0" noProof="0">
                <a:ln>
                  <a:noFill/>
                </a:ln>
                <a:solidFill>
                  <a:srgbClr val="342E28"/>
                </a:solidFill>
                <a:effectLst/>
                <a:uLnTx/>
                <a:uFillTx/>
                <a:latin typeface="Arial" panose="020B0604020202020204"/>
                <a:ea typeface="+mn-ea"/>
                <a:cs typeface="Arial"/>
              </a:endParaRPr>
            </a:p>
          </p:txBody>
        </p:sp>
        <p:sp>
          <p:nvSpPr>
            <p:cNvPr id="10" name="Oval 9">
              <a:extLst>
                <a:ext uri="{FF2B5EF4-FFF2-40B4-BE49-F238E27FC236}">
                  <a16:creationId xmlns:a16="http://schemas.microsoft.com/office/drawing/2014/main" id="{94DE3BD3-515C-7415-A52D-CAD333A3185B}"/>
                </a:ext>
              </a:extLst>
            </p:cNvPr>
            <p:cNvSpPr/>
            <p:nvPr/>
          </p:nvSpPr>
          <p:spPr>
            <a:xfrm>
              <a:off x="3365825" y="2483339"/>
              <a:ext cx="2269067" cy="22951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Rectangle 10">
              <a:extLst>
                <a:ext uri="{FF2B5EF4-FFF2-40B4-BE49-F238E27FC236}">
                  <a16:creationId xmlns:a16="http://schemas.microsoft.com/office/drawing/2014/main" id="{C9DED55D-2C19-D3DE-FF04-76896A2D17D0}"/>
                </a:ext>
              </a:extLst>
            </p:cNvPr>
            <p:cNvSpPr/>
            <p:nvPr/>
          </p:nvSpPr>
          <p:spPr>
            <a:xfrm>
              <a:off x="327335" y="1350696"/>
              <a:ext cx="3840403" cy="1262928"/>
            </a:xfrm>
            <a:prstGeom prst="rect">
              <a:avLst/>
            </a:prstGeom>
            <a:gradFill>
              <a:gsLst>
                <a:gs pos="92000">
                  <a:schemeClr val="tx2">
                    <a:lumMod val="10000"/>
                    <a:lumOff val="90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60960" rIns="91440" bIns="60960" rtlCol="0" anchor="ctr" anchorCtr="0"/>
            <a:lstStyle/>
            <a:p>
              <a:pPr marL="0" marR="0" lvl="0" indent="0" algn="r" defTabSz="914354" rtl="0" eaLnBrk="1" fontAlgn="auto" latinLnBrk="0" hangingPunct="1">
                <a:lnSpc>
                  <a:spcPct val="100000"/>
                </a:lnSpc>
                <a:spcBef>
                  <a:spcPts val="533"/>
                </a:spcBef>
                <a:spcAft>
                  <a:spcPts val="0"/>
                </a:spcAft>
                <a:buClrTx/>
                <a:buSzTx/>
                <a:buFontTx/>
                <a:buNone/>
                <a:tabLst/>
                <a:defRPr/>
              </a:pPr>
              <a:endParaRPr kumimoji="0" lang="en-US" sz="900" b="0" i="0" u="none" strike="noStrike" kern="1200" cap="none" spc="0" normalizeH="0" baseline="0" noProof="0">
                <a:ln>
                  <a:noFill/>
                </a:ln>
                <a:solidFill>
                  <a:srgbClr val="342E28"/>
                </a:solidFill>
                <a:effectLst/>
                <a:uLnTx/>
                <a:uFillTx/>
                <a:latin typeface="Arial" panose="020B0604020202020204"/>
                <a:ea typeface="+mn-ea"/>
                <a:cs typeface="Arial"/>
              </a:endParaRPr>
            </a:p>
          </p:txBody>
        </p:sp>
        <p:sp>
          <p:nvSpPr>
            <p:cNvPr id="12" name="Rectangle 11">
              <a:extLst>
                <a:ext uri="{FF2B5EF4-FFF2-40B4-BE49-F238E27FC236}">
                  <a16:creationId xmlns:a16="http://schemas.microsoft.com/office/drawing/2014/main" id="{76D30668-4C3E-2750-AE38-ABD6355D624F}"/>
                </a:ext>
              </a:extLst>
            </p:cNvPr>
            <p:cNvSpPr/>
            <p:nvPr/>
          </p:nvSpPr>
          <p:spPr>
            <a:xfrm>
              <a:off x="327335" y="2930494"/>
              <a:ext cx="2973330" cy="1262928"/>
            </a:xfrm>
            <a:prstGeom prst="rect">
              <a:avLst/>
            </a:prstGeom>
            <a:gradFill>
              <a:gsLst>
                <a:gs pos="92000">
                  <a:schemeClr val="tx2">
                    <a:lumMod val="10000"/>
                    <a:lumOff val="90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60960" rIns="91440" bIns="60960" rtlCol="0" anchor="ctr" anchorCtr="0"/>
            <a:lstStyle/>
            <a:p>
              <a:pPr marL="0" marR="0" lvl="0" indent="0" algn="r" defTabSz="914354" rtl="0" eaLnBrk="1" fontAlgn="auto" latinLnBrk="0" hangingPunct="1">
                <a:lnSpc>
                  <a:spcPct val="100000"/>
                </a:lnSpc>
                <a:spcBef>
                  <a:spcPts val="533"/>
                </a:spcBef>
                <a:spcAft>
                  <a:spcPts val="0"/>
                </a:spcAft>
                <a:buClrTx/>
                <a:buSzTx/>
                <a:buFontTx/>
                <a:buNone/>
                <a:tabLst/>
                <a:defRPr/>
              </a:pPr>
              <a:endParaRPr kumimoji="0" lang="en-US" sz="900" b="0" i="0" u="none" strike="noStrike" kern="1200" cap="none" spc="0" normalizeH="0" baseline="0" noProof="0">
                <a:ln>
                  <a:noFill/>
                </a:ln>
                <a:solidFill>
                  <a:srgbClr val="342E28"/>
                </a:solidFill>
                <a:effectLst/>
                <a:uLnTx/>
                <a:uFillTx/>
                <a:latin typeface="Arial" panose="020B0604020202020204"/>
                <a:ea typeface="+mn-ea"/>
                <a:cs typeface="Arial"/>
              </a:endParaRPr>
            </a:p>
          </p:txBody>
        </p:sp>
        <p:sp>
          <p:nvSpPr>
            <p:cNvPr id="13" name="Rectangle 12">
              <a:extLst>
                <a:ext uri="{FF2B5EF4-FFF2-40B4-BE49-F238E27FC236}">
                  <a16:creationId xmlns:a16="http://schemas.microsoft.com/office/drawing/2014/main" id="{3BACFB64-E28B-D8A8-96E5-00A584C309A7}"/>
                </a:ext>
              </a:extLst>
            </p:cNvPr>
            <p:cNvSpPr/>
            <p:nvPr/>
          </p:nvSpPr>
          <p:spPr>
            <a:xfrm>
              <a:off x="4787362" y="1349497"/>
              <a:ext cx="3853428" cy="1267518"/>
            </a:xfrm>
            <a:prstGeom prst="rect">
              <a:avLst/>
            </a:prstGeom>
            <a:gradFill>
              <a:gsLst>
                <a:gs pos="0">
                  <a:schemeClr val="tx2">
                    <a:lumMod val="10000"/>
                    <a:lumOff val="90000"/>
                  </a:schemeClr>
                </a:gs>
                <a:gs pos="98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60960" rIns="121920" bIns="60960" rtlCol="0" anchor="ctr" anchorCtr="0"/>
            <a:lstStyle/>
            <a:p>
              <a:pPr marL="0" marR="0" lvl="0" indent="0" algn="l" defTabSz="914354" rtl="0" eaLnBrk="1" fontAlgn="auto" latinLnBrk="0" hangingPunct="1">
                <a:lnSpc>
                  <a:spcPct val="100000"/>
                </a:lnSpc>
                <a:spcBef>
                  <a:spcPts val="533"/>
                </a:spcBef>
                <a:spcAft>
                  <a:spcPts val="0"/>
                </a:spcAft>
                <a:buClrTx/>
                <a:buSzTx/>
                <a:buFontTx/>
                <a:buNone/>
                <a:tabLst/>
                <a:defRPr/>
              </a:pPr>
              <a:endParaRPr kumimoji="0" lang="en-US" sz="900" b="1" i="0" u="none" strike="noStrike" kern="1200" cap="none" spc="0" normalizeH="0" baseline="0" noProof="0">
                <a:ln>
                  <a:noFill/>
                </a:ln>
                <a:solidFill>
                  <a:srgbClr val="342E28"/>
                </a:solidFill>
                <a:effectLst/>
                <a:uLnTx/>
                <a:uFillTx/>
                <a:latin typeface="Arial" panose="020B0604020202020204"/>
                <a:ea typeface="+mn-ea"/>
                <a:cs typeface="Arial"/>
              </a:endParaRPr>
            </a:p>
          </p:txBody>
        </p:sp>
        <p:sp>
          <p:nvSpPr>
            <p:cNvPr id="14" name="Rectangle 13">
              <a:extLst>
                <a:ext uri="{FF2B5EF4-FFF2-40B4-BE49-F238E27FC236}">
                  <a16:creationId xmlns:a16="http://schemas.microsoft.com/office/drawing/2014/main" id="{1008316D-F9ED-7773-54C2-EC680D3D5FF0}"/>
                </a:ext>
              </a:extLst>
            </p:cNvPr>
            <p:cNvSpPr/>
            <p:nvPr/>
          </p:nvSpPr>
          <p:spPr>
            <a:xfrm>
              <a:off x="5764284" y="2947754"/>
              <a:ext cx="2882350" cy="1243390"/>
            </a:xfrm>
            <a:prstGeom prst="rect">
              <a:avLst/>
            </a:prstGeom>
            <a:gradFill>
              <a:gsLst>
                <a:gs pos="0">
                  <a:schemeClr val="tx2">
                    <a:lumMod val="10000"/>
                    <a:lumOff val="90000"/>
                  </a:schemeClr>
                </a:gs>
                <a:gs pos="98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60960" rIns="121920" bIns="60960" rtlCol="0" anchor="ctr" anchorCtr="0"/>
            <a:lstStyle/>
            <a:p>
              <a:pPr marL="0" marR="0" lvl="0" indent="0" algn="l" defTabSz="914354" rtl="0" eaLnBrk="1" fontAlgn="auto" latinLnBrk="0" hangingPunct="1">
                <a:lnSpc>
                  <a:spcPct val="100000"/>
                </a:lnSpc>
                <a:spcBef>
                  <a:spcPts val="533"/>
                </a:spcBef>
                <a:spcAft>
                  <a:spcPts val="0"/>
                </a:spcAft>
                <a:buClrTx/>
                <a:buSzTx/>
                <a:buFontTx/>
                <a:buNone/>
                <a:tabLst/>
                <a:defRPr/>
              </a:pPr>
              <a:endParaRPr kumimoji="0" lang="en-US" sz="900" b="0" i="0" u="none" strike="noStrike" kern="1200" cap="none" spc="0" normalizeH="0" baseline="0" noProof="0">
                <a:ln>
                  <a:noFill/>
                </a:ln>
                <a:solidFill>
                  <a:srgbClr val="E7E6E6">
                    <a:lumMod val="10000"/>
                  </a:srgbClr>
                </a:solidFill>
                <a:effectLst/>
                <a:uLnTx/>
                <a:uFillTx/>
                <a:latin typeface="Arial" panose="020B0604020202020204"/>
                <a:ea typeface="+mn-lt"/>
                <a:cs typeface="Arial" panose="020B0604020202020204"/>
              </a:endParaRPr>
            </a:p>
          </p:txBody>
        </p:sp>
        <p:grpSp>
          <p:nvGrpSpPr>
            <p:cNvPr id="15" name="Group 14">
              <a:extLst>
                <a:ext uri="{FF2B5EF4-FFF2-40B4-BE49-F238E27FC236}">
                  <a16:creationId xmlns:a16="http://schemas.microsoft.com/office/drawing/2014/main" id="{2E7D5DA1-A530-43A0-6731-2E75FFFBF73E}"/>
                </a:ext>
              </a:extLst>
            </p:cNvPr>
            <p:cNvGrpSpPr/>
            <p:nvPr/>
          </p:nvGrpSpPr>
          <p:grpSpPr>
            <a:xfrm>
              <a:off x="3152753" y="2279654"/>
              <a:ext cx="2651644" cy="2635696"/>
              <a:chOff x="2542104" y="1570535"/>
              <a:chExt cx="2131060" cy="2118244"/>
            </a:xfrm>
          </p:grpSpPr>
          <p:sp>
            <p:nvSpPr>
              <p:cNvPr id="25" name="Oval 24">
                <a:extLst>
                  <a:ext uri="{FF2B5EF4-FFF2-40B4-BE49-F238E27FC236}">
                    <a16:creationId xmlns:a16="http://schemas.microsoft.com/office/drawing/2014/main" id="{078BD23D-38CF-DBC9-EC50-0D5BF064DCA0}"/>
                  </a:ext>
                </a:extLst>
              </p:cNvPr>
              <p:cNvSpPr/>
              <p:nvPr/>
            </p:nvSpPr>
            <p:spPr>
              <a:xfrm>
                <a:off x="2819641" y="1841665"/>
                <a:ext cx="1575986" cy="1575984"/>
              </a:xfrm>
              <a:prstGeom prst="ellipse">
                <a:avLst/>
              </a:prstGeom>
              <a:no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42E28"/>
                    </a:solidFill>
                    <a:effectLst/>
                    <a:uLnTx/>
                    <a:uFillTx/>
                    <a:latin typeface="Arial" panose="020B0604020202020204" pitchFamily="34" charset="0"/>
                    <a:ea typeface="+mn-ea"/>
                    <a:cs typeface="Arial" panose="020B0604020202020204" pitchFamily="34" charset="0"/>
                  </a:rPr>
                  <a:t>Our</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42E28"/>
                    </a:solidFill>
                    <a:effectLst/>
                    <a:uLnTx/>
                    <a:uFillTx/>
                    <a:latin typeface="Arial" panose="020B0604020202020204" pitchFamily="34" charset="0"/>
                    <a:ea typeface="+mn-ea"/>
                    <a:cs typeface="Arial" panose="020B0604020202020204" pitchFamily="34" charset="0"/>
                  </a:rPr>
                  <a:t>expertise</a:t>
                </a:r>
              </a:p>
            </p:txBody>
          </p:sp>
          <p:grpSp>
            <p:nvGrpSpPr>
              <p:cNvPr id="26" name="Group 25">
                <a:extLst>
                  <a:ext uri="{FF2B5EF4-FFF2-40B4-BE49-F238E27FC236}">
                    <a16:creationId xmlns:a16="http://schemas.microsoft.com/office/drawing/2014/main" id="{54397D63-82B4-2A74-DA5A-9C6DCEEB9577}"/>
                  </a:ext>
                </a:extLst>
              </p:cNvPr>
              <p:cNvGrpSpPr/>
              <p:nvPr/>
            </p:nvGrpSpPr>
            <p:grpSpPr>
              <a:xfrm>
                <a:off x="2542104" y="1570535"/>
                <a:ext cx="2131060" cy="2118244"/>
                <a:chOff x="2247269" y="1277472"/>
                <a:chExt cx="2720729" cy="2704369"/>
              </a:xfrm>
            </p:grpSpPr>
            <p:sp>
              <p:nvSpPr>
                <p:cNvPr id="27" name="Arc 26">
                  <a:extLst>
                    <a:ext uri="{FF2B5EF4-FFF2-40B4-BE49-F238E27FC236}">
                      <a16:creationId xmlns:a16="http://schemas.microsoft.com/office/drawing/2014/main" id="{0033EDE7-AFA0-2CB1-389C-61772597A86D}"/>
                    </a:ext>
                  </a:extLst>
                </p:cNvPr>
                <p:cNvSpPr/>
                <p:nvPr/>
              </p:nvSpPr>
              <p:spPr>
                <a:xfrm>
                  <a:off x="2247269" y="1277472"/>
                  <a:ext cx="2704369" cy="2704369"/>
                </a:xfrm>
                <a:prstGeom prst="arc">
                  <a:avLst>
                    <a:gd name="adj1" fmla="val 16200000"/>
                    <a:gd name="adj2" fmla="val 19619080"/>
                  </a:avLst>
                </a:prstGeom>
                <a:ln w="635000">
                  <a:gradFill>
                    <a:gsLst>
                      <a:gs pos="100000">
                        <a:schemeClr val="accent3">
                          <a:lumMod val="50000"/>
                        </a:schemeClr>
                      </a:gs>
                      <a:gs pos="52000">
                        <a:schemeClr val="accent3"/>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Arc 27">
                  <a:extLst>
                    <a:ext uri="{FF2B5EF4-FFF2-40B4-BE49-F238E27FC236}">
                      <a16:creationId xmlns:a16="http://schemas.microsoft.com/office/drawing/2014/main" id="{BEE0ACB4-42B3-40B7-D300-B21374D4096F}"/>
                    </a:ext>
                  </a:extLst>
                </p:cNvPr>
                <p:cNvSpPr/>
                <p:nvPr/>
              </p:nvSpPr>
              <p:spPr>
                <a:xfrm>
                  <a:off x="2247269" y="1277472"/>
                  <a:ext cx="2704369" cy="2704369"/>
                </a:xfrm>
                <a:prstGeom prst="arc">
                  <a:avLst>
                    <a:gd name="adj1" fmla="val 19591159"/>
                    <a:gd name="adj2" fmla="val 1998690"/>
                  </a:avLst>
                </a:prstGeom>
                <a:ln w="635000">
                  <a:gradFill>
                    <a:gsLst>
                      <a:gs pos="100000">
                        <a:schemeClr val="accent3">
                          <a:lumMod val="50000"/>
                        </a:schemeClr>
                      </a:gs>
                      <a:gs pos="61000">
                        <a:schemeClr val="accent3"/>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Arc 28">
                  <a:extLst>
                    <a:ext uri="{FF2B5EF4-FFF2-40B4-BE49-F238E27FC236}">
                      <a16:creationId xmlns:a16="http://schemas.microsoft.com/office/drawing/2014/main" id="{7E4C02DA-96AA-F85D-9948-6E29F315DF37}"/>
                    </a:ext>
                  </a:extLst>
                </p:cNvPr>
                <p:cNvSpPr/>
                <p:nvPr/>
              </p:nvSpPr>
              <p:spPr>
                <a:xfrm>
                  <a:off x="2247269" y="1277472"/>
                  <a:ext cx="2704369" cy="2704369"/>
                </a:xfrm>
                <a:prstGeom prst="arc">
                  <a:avLst>
                    <a:gd name="adj1" fmla="val 1947557"/>
                    <a:gd name="adj2" fmla="val 5383847"/>
                  </a:avLst>
                </a:prstGeom>
                <a:ln w="635000">
                  <a:gradFill>
                    <a:gsLst>
                      <a:gs pos="0">
                        <a:schemeClr val="accent3">
                          <a:lumMod val="50000"/>
                        </a:schemeClr>
                      </a:gs>
                      <a:gs pos="46000">
                        <a:schemeClr val="accent3"/>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Arc 29">
                  <a:extLst>
                    <a:ext uri="{FF2B5EF4-FFF2-40B4-BE49-F238E27FC236}">
                      <a16:creationId xmlns:a16="http://schemas.microsoft.com/office/drawing/2014/main" id="{31B854FA-4F0C-67C7-68F3-B51BF8066554}"/>
                    </a:ext>
                  </a:extLst>
                </p:cNvPr>
                <p:cNvSpPr/>
                <p:nvPr/>
              </p:nvSpPr>
              <p:spPr>
                <a:xfrm flipH="1">
                  <a:off x="2263628" y="1277472"/>
                  <a:ext cx="2704369" cy="2704369"/>
                </a:xfrm>
                <a:prstGeom prst="arc">
                  <a:avLst>
                    <a:gd name="adj1" fmla="val 16200000"/>
                    <a:gd name="adj2" fmla="val 19619080"/>
                  </a:avLst>
                </a:prstGeom>
                <a:ln w="635000">
                  <a:gradFill>
                    <a:gsLst>
                      <a:gs pos="0">
                        <a:schemeClr val="accent3">
                          <a:lumMod val="50000"/>
                        </a:schemeClr>
                      </a:gs>
                      <a:gs pos="50000">
                        <a:schemeClr val="accent3"/>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Arc 30">
                  <a:extLst>
                    <a:ext uri="{FF2B5EF4-FFF2-40B4-BE49-F238E27FC236}">
                      <a16:creationId xmlns:a16="http://schemas.microsoft.com/office/drawing/2014/main" id="{FFF89FEC-4B15-5AF5-C362-FFE582372671}"/>
                    </a:ext>
                  </a:extLst>
                </p:cNvPr>
                <p:cNvSpPr/>
                <p:nvPr/>
              </p:nvSpPr>
              <p:spPr>
                <a:xfrm flipH="1">
                  <a:off x="2263629" y="1277472"/>
                  <a:ext cx="2704369" cy="2704369"/>
                </a:xfrm>
                <a:prstGeom prst="arc">
                  <a:avLst>
                    <a:gd name="adj1" fmla="val 19591159"/>
                    <a:gd name="adj2" fmla="val 1998690"/>
                  </a:avLst>
                </a:prstGeom>
                <a:ln w="635000">
                  <a:gradFill>
                    <a:gsLst>
                      <a:gs pos="0">
                        <a:schemeClr val="accent3">
                          <a:lumMod val="50000"/>
                        </a:schemeClr>
                      </a:gs>
                      <a:gs pos="49000">
                        <a:schemeClr val="accent3"/>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Arc 31">
                  <a:extLst>
                    <a:ext uri="{FF2B5EF4-FFF2-40B4-BE49-F238E27FC236}">
                      <a16:creationId xmlns:a16="http://schemas.microsoft.com/office/drawing/2014/main" id="{84A77476-08A8-5DCC-E636-3BD19B32AE3E}"/>
                    </a:ext>
                  </a:extLst>
                </p:cNvPr>
                <p:cNvSpPr/>
                <p:nvPr/>
              </p:nvSpPr>
              <p:spPr>
                <a:xfrm flipH="1">
                  <a:off x="2263629" y="1277472"/>
                  <a:ext cx="2704369" cy="2704369"/>
                </a:xfrm>
                <a:prstGeom prst="arc">
                  <a:avLst>
                    <a:gd name="adj1" fmla="val 1947557"/>
                    <a:gd name="adj2" fmla="val 5383847"/>
                  </a:avLst>
                </a:prstGeom>
                <a:ln w="635000">
                  <a:gradFill>
                    <a:gsLst>
                      <a:gs pos="100000">
                        <a:schemeClr val="accent3">
                          <a:lumMod val="50000"/>
                        </a:schemeClr>
                      </a:gs>
                      <a:gs pos="51000">
                        <a:schemeClr val="accent3"/>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pic>
          <p:nvPicPr>
            <p:cNvPr id="16" name="Picture 15">
              <a:extLst>
                <a:ext uri="{FF2B5EF4-FFF2-40B4-BE49-F238E27FC236}">
                  <a16:creationId xmlns:a16="http://schemas.microsoft.com/office/drawing/2014/main" id="{EB6AFCAB-5581-4259-C42C-28F8B2FFA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513" y="3233762"/>
              <a:ext cx="802199" cy="802198"/>
            </a:xfrm>
            <a:prstGeom prst="rect">
              <a:avLst/>
            </a:prstGeom>
          </p:spPr>
        </p:pic>
        <p:pic>
          <p:nvPicPr>
            <p:cNvPr id="17" name="Picture 16">
              <a:extLst>
                <a:ext uri="{FF2B5EF4-FFF2-40B4-BE49-F238E27FC236}">
                  <a16:creationId xmlns:a16="http://schemas.microsoft.com/office/drawing/2014/main" id="{EA11CEA2-BC72-3888-0F31-B6EB696978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82893" y="2095799"/>
              <a:ext cx="615016" cy="615013"/>
            </a:xfrm>
            <a:prstGeom prst="rect">
              <a:avLst/>
            </a:prstGeom>
          </p:spPr>
        </p:pic>
        <p:pic>
          <p:nvPicPr>
            <p:cNvPr id="18" name="Picture 17">
              <a:extLst>
                <a:ext uri="{FF2B5EF4-FFF2-40B4-BE49-F238E27FC236}">
                  <a16:creationId xmlns:a16="http://schemas.microsoft.com/office/drawing/2014/main" id="{141B2F97-7D04-59F4-F6BC-6FBCAC26AC4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50905" y="4446095"/>
              <a:ext cx="616129" cy="616126"/>
            </a:xfrm>
            <a:prstGeom prst="rect">
              <a:avLst/>
            </a:prstGeom>
          </p:spPr>
        </p:pic>
        <p:sp>
          <p:nvSpPr>
            <p:cNvPr id="19" name="Rectangle 18">
              <a:extLst>
                <a:ext uri="{FF2B5EF4-FFF2-40B4-BE49-F238E27FC236}">
                  <a16:creationId xmlns:a16="http://schemas.microsoft.com/office/drawing/2014/main" id="{B7E62B8F-AF91-91F4-BF23-4DAC43CE55BA}"/>
                </a:ext>
              </a:extLst>
            </p:cNvPr>
            <p:cNvSpPr/>
            <p:nvPr/>
          </p:nvSpPr>
          <p:spPr>
            <a:xfrm>
              <a:off x="6164837" y="3056929"/>
              <a:ext cx="2386345" cy="947268"/>
            </a:xfrm>
            <a:prstGeom prst="rect">
              <a:avLst/>
            </a:prstGeom>
          </p:spPr>
          <p:txBody>
            <a:bodyPr wrap="square" lIns="68580" tIns="34290" rIns="68580" bIns="34290" anchor="t">
              <a:spAutoFit/>
            </a:bodyPr>
            <a:lstStyle/>
            <a:p>
              <a:pPr marL="0" marR="0" lvl="0" indent="0" algn="r" defTabSz="914354" rtl="0" eaLnBrk="1" fontAlgn="auto" latinLnBrk="0" hangingPunct="1">
                <a:lnSpc>
                  <a:spcPct val="100000"/>
                </a:lnSpc>
                <a:spcBef>
                  <a:spcPts val="533"/>
                </a:spcBef>
                <a:spcAft>
                  <a:spcPts val="0"/>
                </a:spcAft>
                <a:buClrTx/>
                <a:buSzTx/>
                <a:buFontTx/>
                <a:buNone/>
                <a:tabLst/>
                <a:defRPr/>
              </a:pPr>
              <a:r>
                <a:rPr kumimoji="0" lang="en-US" sz="1050" b="1" i="0" u="none" strike="noStrike" kern="1200" cap="none" spc="0" normalizeH="0" baseline="0" noProof="0">
                  <a:ln>
                    <a:noFill/>
                  </a:ln>
                  <a:solidFill>
                    <a:srgbClr val="BF167A"/>
                  </a:solidFill>
                  <a:effectLst/>
                  <a:uLnTx/>
                  <a:uFillTx/>
                  <a:latin typeface="Arial" panose="020B0604020202020204"/>
                  <a:ea typeface="+mn-ea"/>
                  <a:cs typeface="+mn-cs"/>
                </a:rPr>
                <a:t>Data and AI</a:t>
              </a: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r" defTabSz="914354" rtl="0" eaLnBrk="1" fontAlgn="auto" latinLnBrk="0" hangingPunct="1">
                <a:lnSpc>
                  <a:spcPct val="100000"/>
                </a:lnSpc>
                <a:spcBef>
                  <a:spcPts val="533"/>
                </a:spcBef>
                <a:spcAft>
                  <a:spcPts val="0"/>
                </a:spcAft>
                <a:buClrTx/>
                <a:buSzTx/>
                <a:buFontTx/>
                <a:buNone/>
                <a:tabLst/>
                <a:defRPr/>
              </a:pPr>
              <a:r>
                <a:rPr kumimoji="0" lang="en-US" sz="900" b="0" i="0" u="none" strike="noStrike" kern="1200" cap="none" spc="0" normalizeH="0" baseline="0" noProof="0">
                  <a:ln>
                    <a:noFill/>
                  </a:ln>
                  <a:solidFill>
                    <a:srgbClr val="342E28"/>
                  </a:solidFill>
                  <a:effectLst/>
                  <a:uLnTx/>
                  <a:uFillTx/>
                  <a:latin typeface="Arial" panose="020B0604020202020204"/>
                  <a:ea typeface="+mn-ea"/>
                  <a:cs typeface="Arial"/>
                </a:rPr>
                <a:t>Leverage analytics and AI to transform business operations and user experiences.</a:t>
              </a:r>
            </a:p>
          </p:txBody>
        </p:sp>
        <p:sp>
          <p:nvSpPr>
            <p:cNvPr id="20" name="Rectangle 19">
              <a:extLst>
                <a:ext uri="{FF2B5EF4-FFF2-40B4-BE49-F238E27FC236}">
                  <a16:creationId xmlns:a16="http://schemas.microsoft.com/office/drawing/2014/main" id="{E08A16D1-4447-6375-F095-2C55DFC2130C}"/>
                </a:ext>
              </a:extLst>
            </p:cNvPr>
            <p:cNvSpPr/>
            <p:nvPr/>
          </p:nvSpPr>
          <p:spPr>
            <a:xfrm>
              <a:off x="415552" y="1491708"/>
              <a:ext cx="2682245" cy="793380"/>
            </a:xfrm>
            <a:prstGeom prst="rect">
              <a:avLst/>
            </a:prstGeom>
          </p:spPr>
          <p:txBody>
            <a:bodyPr wrap="square">
              <a:spAutoFit/>
            </a:bodyPr>
            <a:lstStyle/>
            <a:p>
              <a:pPr marL="0" marR="0" lvl="0" indent="0" algn="l" defTabSz="914354" rtl="0" eaLnBrk="1" fontAlgn="auto" latinLnBrk="0" hangingPunct="1">
                <a:lnSpc>
                  <a:spcPct val="100000"/>
                </a:lnSpc>
                <a:spcBef>
                  <a:spcPts val="533"/>
                </a:spcBef>
                <a:spcAft>
                  <a:spcPts val="0"/>
                </a:spcAft>
                <a:buClrTx/>
                <a:buSzTx/>
                <a:buFontTx/>
                <a:buNone/>
                <a:tabLst/>
                <a:defRPr/>
              </a:pPr>
              <a:r>
                <a:rPr kumimoji="0" lang="en-US" sz="1050" b="1" i="0" u="none" strike="noStrike" kern="1200" cap="none" spc="0" normalizeH="0" baseline="0" noProof="0">
                  <a:ln>
                    <a:noFill/>
                  </a:ln>
                  <a:solidFill>
                    <a:srgbClr val="BF167A"/>
                  </a:solidFill>
                  <a:effectLst/>
                  <a:uLnTx/>
                  <a:uFillTx/>
                  <a:latin typeface="Arial" panose="020B0604020202020204"/>
                  <a:ea typeface="+mn-ea"/>
                  <a:cs typeface="+mn-cs"/>
                </a:rPr>
                <a:t>Modern Workplace</a:t>
              </a:r>
            </a:p>
            <a:p>
              <a:pPr marL="0" marR="0" lvl="0" indent="0" algn="l" defTabSz="914354" rtl="0" eaLnBrk="1" fontAlgn="auto" latinLnBrk="0" hangingPunct="1">
                <a:lnSpc>
                  <a:spcPct val="100000"/>
                </a:lnSpc>
                <a:spcBef>
                  <a:spcPts val="533"/>
                </a:spcBef>
                <a:spcAft>
                  <a:spcPts val="0"/>
                </a:spcAft>
                <a:buClrTx/>
                <a:buSzTx/>
                <a:buFontTx/>
                <a:buNone/>
                <a:tabLst/>
                <a:defRPr/>
              </a:pPr>
              <a:r>
                <a:rPr kumimoji="0" lang="en-US" sz="900" b="0" i="0" u="none" strike="noStrike" kern="1200" cap="none" spc="0" normalizeH="0" baseline="0" noProof="0">
                  <a:ln>
                    <a:noFill/>
                  </a:ln>
                  <a:solidFill>
                    <a:srgbClr val="342E28"/>
                  </a:solidFill>
                  <a:effectLst/>
                  <a:uLnTx/>
                  <a:uFillTx/>
                  <a:latin typeface="Arial" panose="020B0604020202020204"/>
                  <a:ea typeface="+mn-ea"/>
                  <a:cs typeface="Arial"/>
                </a:rPr>
                <a:t>Create a productive, flexible, and secure workplace.</a:t>
              </a:r>
              <a:endParaRPr kumimoji="0" lang="en-US" sz="900" b="1" i="0" u="none" strike="noStrike" kern="1200" cap="none" spc="0" normalizeH="0" baseline="0" noProof="0">
                <a:ln>
                  <a:noFill/>
                </a:ln>
                <a:solidFill>
                  <a:srgbClr val="342E28"/>
                </a:solidFill>
                <a:effectLst/>
                <a:uLnTx/>
                <a:uFillTx/>
                <a:latin typeface="Arial" panose="020B0604020202020204"/>
                <a:ea typeface="+mn-ea"/>
                <a:cs typeface="Arial"/>
              </a:endParaRPr>
            </a:p>
          </p:txBody>
        </p:sp>
        <p:sp>
          <p:nvSpPr>
            <p:cNvPr id="21" name="Rectangle 20">
              <a:extLst>
                <a:ext uri="{FF2B5EF4-FFF2-40B4-BE49-F238E27FC236}">
                  <a16:creationId xmlns:a16="http://schemas.microsoft.com/office/drawing/2014/main" id="{D3EA3E86-434A-6653-3AF3-B4092A12F6A6}"/>
                </a:ext>
              </a:extLst>
            </p:cNvPr>
            <p:cNvSpPr/>
            <p:nvPr/>
          </p:nvSpPr>
          <p:spPr>
            <a:xfrm>
              <a:off x="6366734" y="4711824"/>
              <a:ext cx="2187545" cy="762601"/>
            </a:xfrm>
            <a:prstGeom prst="rect">
              <a:avLst/>
            </a:prstGeom>
          </p:spPr>
          <p:txBody>
            <a:bodyPr wrap="square" lIns="68580" tIns="34290" rIns="68580" bIns="34290" anchor="t">
              <a:spAutoFit/>
            </a:bodyPr>
            <a:lstStyle/>
            <a:p>
              <a:pPr marL="0" marR="0" lvl="0" indent="0" algn="r" defTabSz="914354" rtl="0" eaLnBrk="1" fontAlgn="auto" latinLnBrk="0" hangingPunct="1">
                <a:lnSpc>
                  <a:spcPct val="100000"/>
                </a:lnSpc>
                <a:spcBef>
                  <a:spcPts val="533"/>
                </a:spcBef>
                <a:spcAft>
                  <a:spcPts val="0"/>
                </a:spcAft>
                <a:buClrTx/>
                <a:buSzTx/>
                <a:buFontTx/>
                <a:buNone/>
                <a:tabLst/>
                <a:defRPr/>
              </a:pPr>
              <a:r>
                <a:rPr kumimoji="0" lang="en-US" sz="1050" b="1" i="0" u="none" strike="noStrike" kern="1200" cap="none" spc="0" normalizeH="0" baseline="0" noProof="0">
                  <a:ln>
                    <a:noFill/>
                  </a:ln>
                  <a:solidFill>
                    <a:srgbClr val="BF167A"/>
                  </a:solidFill>
                  <a:effectLst/>
                  <a:uLnTx/>
                  <a:uFillTx/>
                  <a:latin typeface="Arial" panose="020B0604020202020204"/>
                  <a:ea typeface="+mn-ea"/>
                  <a:cs typeface="+mn-cs"/>
                </a:rPr>
                <a:t>Cybersecurity</a:t>
              </a: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r" defTabSz="914354" rtl="0" eaLnBrk="1" fontAlgn="auto" latinLnBrk="0" hangingPunct="1">
                <a:lnSpc>
                  <a:spcPct val="100000"/>
                </a:lnSpc>
                <a:spcBef>
                  <a:spcPts val="533"/>
                </a:spcBef>
                <a:spcAft>
                  <a:spcPts val="0"/>
                </a:spcAft>
                <a:buClrTx/>
                <a:buSzTx/>
                <a:buFontTx/>
                <a:buNone/>
                <a:tabLst/>
                <a:defRPr/>
              </a:pPr>
              <a:r>
                <a:rPr kumimoji="0" lang="en-US" sz="900" b="0" i="0" u="none" strike="noStrike" kern="1200" cap="none" spc="0" normalizeH="0" baseline="0" noProof="0">
                  <a:ln>
                    <a:noFill/>
                  </a:ln>
                  <a:solidFill>
                    <a:srgbClr val="342E28"/>
                  </a:solidFill>
                  <a:effectLst/>
                  <a:uLnTx/>
                  <a:uFillTx/>
                  <a:latin typeface="Arial" panose="020B0604020202020204"/>
                  <a:ea typeface="+mn-ea"/>
                  <a:cs typeface="Arial"/>
                </a:rPr>
                <a:t>Mitigate risks and </a:t>
              </a:r>
              <a:br>
                <a:rPr kumimoji="0" lang="en-US" sz="900" b="0" i="0" u="none" strike="noStrike" kern="1200" cap="none" spc="0" normalizeH="0" baseline="0" noProof="0">
                  <a:ln>
                    <a:noFill/>
                  </a:ln>
                  <a:solidFill>
                    <a:srgbClr val="FFFFFF"/>
                  </a:solidFill>
                  <a:effectLst/>
                  <a:uLnTx/>
                  <a:uFillTx/>
                  <a:latin typeface="Arial" panose="020B0604020202020204"/>
                  <a:ea typeface="+mn-ea"/>
                  <a:cs typeface="Arial"/>
                </a:rPr>
              </a:br>
              <a:r>
                <a:rPr kumimoji="0" lang="en-US" sz="900" b="0" i="0" u="none" strike="noStrike" kern="1200" cap="none" spc="0" normalizeH="0" baseline="0" noProof="0">
                  <a:ln>
                    <a:noFill/>
                  </a:ln>
                  <a:solidFill>
                    <a:srgbClr val="342E28"/>
                  </a:solidFill>
                  <a:effectLst/>
                  <a:uLnTx/>
                  <a:uFillTx/>
                  <a:latin typeface="Arial" panose="020B0604020202020204"/>
                  <a:ea typeface="+mn-ea"/>
                  <a:cs typeface="Arial"/>
                </a:rPr>
                <a:t>secure business assets.</a:t>
              </a:r>
            </a:p>
          </p:txBody>
        </p:sp>
        <p:sp>
          <p:nvSpPr>
            <p:cNvPr id="22" name="Rectangle 21">
              <a:extLst>
                <a:ext uri="{FF2B5EF4-FFF2-40B4-BE49-F238E27FC236}">
                  <a16:creationId xmlns:a16="http://schemas.microsoft.com/office/drawing/2014/main" id="{A8B4E698-D720-CC92-9160-8DC7F9412E51}"/>
                </a:ext>
              </a:extLst>
            </p:cNvPr>
            <p:cNvSpPr/>
            <p:nvPr/>
          </p:nvSpPr>
          <p:spPr>
            <a:xfrm>
              <a:off x="5494017" y="1432361"/>
              <a:ext cx="3054289" cy="1139714"/>
            </a:xfrm>
            <a:prstGeom prst="rect">
              <a:avLst/>
            </a:prstGeom>
          </p:spPr>
          <p:txBody>
            <a:bodyPr wrap="square" lIns="68580" tIns="34290" rIns="68580" bIns="34290" anchor="t">
              <a:spAutoFit/>
            </a:bodyPr>
            <a:lstStyle/>
            <a:p>
              <a:pPr marL="0" marR="0" lvl="0" indent="0" algn="r" defTabSz="914354" rtl="0" eaLnBrk="1" fontAlgn="auto" latinLnBrk="0" hangingPunct="1">
                <a:lnSpc>
                  <a:spcPct val="100000"/>
                </a:lnSpc>
                <a:spcBef>
                  <a:spcPts val="533"/>
                </a:spcBef>
                <a:spcAft>
                  <a:spcPts val="0"/>
                </a:spcAft>
                <a:buClrTx/>
                <a:buSzTx/>
                <a:buFontTx/>
                <a:buNone/>
                <a:tabLst/>
                <a:defRPr/>
              </a:pPr>
              <a:r>
                <a:rPr kumimoji="0" lang="en-US" sz="1050" b="1" i="0" u="none" strike="noStrike" kern="1200" cap="none" spc="0" normalizeH="0" baseline="0" noProof="0">
                  <a:ln>
                    <a:noFill/>
                  </a:ln>
                  <a:solidFill>
                    <a:srgbClr val="BF167A"/>
                  </a:solidFill>
                  <a:effectLst/>
                  <a:uLnTx/>
                  <a:uFillTx/>
                  <a:latin typeface="Arial" panose="020B0604020202020204"/>
                  <a:ea typeface="+mn-ea"/>
                  <a:cs typeface="+mn-cs"/>
                </a:rPr>
                <a:t>Intelligent</a:t>
              </a:r>
              <a:r>
                <a:rPr kumimoji="0" lang="en-US" sz="1088" b="1" i="0" u="none" strike="noStrike" kern="1200" cap="none" spc="0" normalizeH="0" baseline="0" noProof="0">
                  <a:ln>
                    <a:noFill/>
                  </a:ln>
                  <a:solidFill>
                    <a:srgbClr val="BF167A"/>
                  </a:solidFill>
                  <a:effectLst/>
                  <a:uLnTx/>
                  <a:uFillTx/>
                  <a:latin typeface="Arial" panose="020B0604020202020204"/>
                  <a:ea typeface="+mn-ea"/>
                  <a:cs typeface="+mn-cs"/>
                </a:rPr>
                <a:t> Edge</a:t>
              </a:r>
              <a:endParaRPr kumimoji="0" lang="en-US" sz="1088" b="0" i="0" u="none" strike="noStrike" kern="1200" cap="none" spc="0" normalizeH="0" baseline="0" noProof="0">
                <a:ln>
                  <a:noFill/>
                </a:ln>
                <a:solidFill>
                  <a:srgbClr val="FFFFFF"/>
                </a:solidFill>
                <a:effectLst/>
                <a:uLnTx/>
                <a:uFillTx/>
                <a:latin typeface="Arial" panose="020B0604020202020204"/>
                <a:ea typeface="+mn-ea"/>
                <a:cs typeface="Arial" panose="020B0604020202020204"/>
              </a:endParaRPr>
            </a:p>
            <a:p>
              <a:pPr marL="0" marR="0" lvl="0" indent="0" algn="r" defTabSz="914354" rtl="0" eaLnBrk="1" fontAlgn="auto" latinLnBrk="0" hangingPunct="1">
                <a:lnSpc>
                  <a:spcPct val="100000"/>
                </a:lnSpc>
                <a:spcBef>
                  <a:spcPts val="533"/>
                </a:spcBef>
                <a:spcAft>
                  <a:spcPts val="0"/>
                </a:spcAft>
                <a:buClrTx/>
                <a:buSzTx/>
                <a:buFontTx/>
                <a:buNone/>
                <a:tabLst/>
                <a:defRPr/>
              </a:pPr>
              <a:r>
                <a:rPr kumimoji="0" lang="en-US" sz="900" b="0" i="0" u="none" strike="noStrike" kern="1200" cap="none" spc="0" normalizeH="0" baseline="0" noProof="0">
                  <a:ln>
                    <a:noFill/>
                  </a:ln>
                  <a:solidFill>
                    <a:srgbClr val="342E28"/>
                  </a:solidFill>
                  <a:effectLst/>
                  <a:uLnTx/>
                  <a:uFillTx/>
                  <a:latin typeface="Arial" panose="020B0604020202020204"/>
                  <a:ea typeface="+mn-ea"/>
                  <a:cs typeface="Arial"/>
                </a:rPr>
                <a:t>Gather and utilize data in the most efficient way possible to enable </a:t>
              </a:r>
              <a:br>
                <a:rPr kumimoji="0" lang="en-US" sz="900" b="0" i="0" u="none" strike="noStrike" kern="1200" cap="none" spc="0" normalizeH="0" baseline="0" noProof="0">
                  <a:ln>
                    <a:noFill/>
                  </a:ln>
                  <a:solidFill>
                    <a:srgbClr val="342E28"/>
                  </a:solidFill>
                  <a:effectLst/>
                  <a:uLnTx/>
                  <a:uFillTx/>
                  <a:latin typeface="Arial" panose="020B0604020202020204"/>
                  <a:ea typeface="+mn-ea"/>
                  <a:cs typeface="Arial"/>
                </a:rPr>
              </a:br>
              <a:r>
                <a:rPr kumimoji="0" lang="en-US" sz="900" b="0" i="0" u="none" strike="noStrike" kern="1200" cap="none" spc="0" normalizeH="0" baseline="0" noProof="0">
                  <a:ln>
                    <a:noFill/>
                  </a:ln>
                  <a:solidFill>
                    <a:srgbClr val="342E28"/>
                  </a:solidFill>
                  <a:effectLst/>
                  <a:uLnTx/>
                  <a:uFillTx/>
                  <a:latin typeface="Arial" panose="020B0604020202020204"/>
                  <a:ea typeface="+mn-ea"/>
                  <a:cs typeface="Arial"/>
                </a:rPr>
                <a:t>real-time decision-making and affect pivotal outcomes.</a:t>
              </a:r>
            </a:p>
          </p:txBody>
        </p:sp>
        <p:sp>
          <p:nvSpPr>
            <p:cNvPr id="23" name="Rectangle 22">
              <a:extLst>
                <a:ext uri="{FF2B5EF4-FFF2-40B4-BE49-F238E27FC236}">
                  <a16:creationId xmlns:a16="http://schemas.microsoft.com/office/drawing/2014/main" id="{E5C3ECD8-3CAE-BD78-7C50-2845503048B8}"/>
                </a:ext>
              </a:extLst>
            </p:cNvPr>
            <p:cNvSpPr/>
            <p:nvPr/>
          </p:nvSpPr>
          <p:spPr>
            <a:xfrm>
              <a:off x="415552" y="2995087"/>
              <a:ext cx="2336344" cy="1131933"/>
            </a:xfrm>
            <a:prstGeom prst="rect">
              <a:avLst/>
            </a:prstGeom>
          </p:spPr>
          <p:txBody>
            <a:bodyPr wrap="square" lIns="68580" tIns="34290" rIns="68580" bIns="34290" anchor="t">
              <a:spAutoFit/>
            </a:bodyPr>
            <a:lstStyle/>
            <a:p>
              <a:pPr marL="0" marR="0" lvl="0" indent="0" algn="l" defTabSz="914354" rtl="0" eaLnBrk="1" fontAlgn="auto" latinLnBrk="0" hangingPunct="1">
                <a:lnSpc>
                  <a:spcPct val="100000"/>
                </a:lnSpc>
                <a:spcBef>
                  <a:spcPts val="533"/>
                </a:spcBef>
                <a:spcAft>
                  <a:spcPts val="0"/>
                </a:spcAft>
                <a:buClrTx/>
                <a:buSzTx/>
                <a:buFontTx/>
                <a:buNone/>
                <a:tabLst/>
                <a:defRPr/>
              </a:pPr>
              <a:r>
                <a:rPr kumimoji="0" lang="en-US" sz="1050" b="1" i="0" u="none" strike="noStrike" kern="1200" cap="none" spc="0" normalizeH="0" baseline="0" noProof="0">
                  <a:ln>
                    <a:noFill/>
                  </a:ln>
                  <a:solidFill>
                    <a:srgbClr val="BF167A"/>
                  </a:solidFill>
                  <a:effectLst/>
                  <a:uLnTx/>
                  <a:uFillTx/>
                  <a:latin typeface="Arial" panose="020B0604020202020204"/>
                  <a:ea typeface="+mn-ea"/>
                  <a:cs typeface="+mn-cs"/>
                </a:rPr>
                <a:t>Modern Apps</a:t>
              </a: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l" defTabSz="914354" rtl="0" eaLnBrk="1" fontAlgn="auto" latinLnBrk="0" hangingPunct="1">
                <a:lnSpc>
                  <a:spcPct val="100000"/>
                </a:lnSpc>
                <a:spcBef>
                  <a:spcPts val="533"/>
                </a:spcBef>
                <a:spcAft>
                  <a:spcPts val="0"/>
                </a:spcAft>
                <a:buClrTx/>
                <a:buSzTx/>
                <a:buFontTx/>
                <a:buNone/>
                <a:tabLst/>
                <a:defRPr/>
              </a:pPr>
              <a:r>
                <a:rPr kumimoji="0" lang="en-US" sz="900" b="0" i="0" u="none" strike="noStrike" kern="1200" cap="none" spc="0" normalizeH="0" baseline="0" noProof="0">
                  <a:ln>
                    <a:noFill/>
                  </a:ln>
                  <a:solidFill>
                    <a:srgbClr val="E7E6E6">
                      <a:lumMod val="10000"/>
                    </a:srgbClr>
                  </a:solidFill>
                  <a:effectLst/>
                  <a:uLnTx/>
                  <a:uFillTx/>
                  <a:latin typeface="Arial" panose="020B0604020202020204"/>
                  <a:ea typeface="+mn-lt"/>
                  <a:cs typeface="Arial" panose="020B0604020202020204"/>
                </a:rPr>
                <a:t>Create new product experiences and transform legacy applications to drive increased business value.</a:t>
              </a:r>
            </a:p>
          </p:txBody>
        </p:sp>
        <p:sp>
          <p:nvSpPr>
            <p:cNvPr id="24" name="Rectangle 23">
              <a:extLst>
                <a:ext uri="{FF2B5EF4-FFF2-40B4-BE49-F238E27FC236}">
                  <a16:creationId xmlns:a16="http://schemas.microsoft.com/office/drawing/2014/main" id="{5E6B816C-5912-7B37-6FCB-93FAEFD21C37}"/>
                </a:ext>
              </a:extLst>
            </p:cNvPr>
            <p:cNvSpPr/>
            <p:nvPr/>
          </p:nvSpPr>
          <p:spPr>
            <a:xfrm>
              <a:off x="415552" y="4672247"/>
              <a:ext cx="2954497" cy="947268"/>
            </a:xfrm>
            <a:prstGeom prst="rect">
              <a:avLst/>
            </a:prstGeom>
          </p:spPr>
          <p:txBody>
            <a:bodyPr wrap="square" lIns="68580" tIns="34290" rIns="68580" bIns="34290" anchor="t">
              <a:spAutoFit/>
            </a:bodyPr>
            <a:lstStyle/>
            <a:p>
              <a:pPr marL="0" marR="0" lvl="0" indent="0" algn="l" defTabSz="914354" rtl="0" eaLnBrk="1" fontAlgn="auto" latinLnBrk="0" hangingPunct="1">
                <a:lnSpc>
                  <a:spcPct val="100000"/>
                </a:lnSpc>
                <a:spcBef>
                  <a:spcPts val="533"/>
                </a:spcBef>
                <a:spcAft>
                  <a:spcPts val="0"/>
                </a:spcAft>
                <a:buClrTx/>
                <a:buSzTx/>
                <a:buFontTx/>
                <a:buNone/>
                <a:tabLst/>
                <a:defRPr/>
              </a:pPr>
              <a:r>
                <a:rPr kumimoji="0" lang="en-US" sz="1050" b="1" i="0" u="none" strike="noStrike" kern="1200" cap="none" spc="0" normalizeH="0" baseline="0" noProof="0">
                  <a:ln>
                    <a:noFill/>
                  </a:ln>
                  <a:solidFill>
                    <a:srgbClr val="BF167A"/>
                  </a:solidFill>
                  <a:effectLst/>
                  <a:uLnTx/>
                  <a:uFillTx/>
                  <a:latin typeface="Arial" panose="020B0604020202020204"/>
                  <a:ea typeface="+mn-ea"/>
                  <a:cs typeface="+mn-cs"/>
                </a:rPr>
                <a:t>Modern Infrastructure</a:t>
              </a: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l" defTabSz="914354" rtl="0" eaLnBrk="1" fontAlgn="auto" latinLnBrk="0" hangingPunct="1">
                <a:lnSpc>
                  <a:spcPct val="100000"/>
                </a:lnSpc>
                <a:spcBef>
                  <a:spcPts val="533"/>
                </a:spcBef>
                <a:spcAft>
                  <a:spcPts val="0"/>
                </a:spcAft>
                <a:buClrTx/>
                <a:buSzTx/>
                <a:buFontTx/>
                <a:buNone/>
                <a:tabLst/>
                <a:defRPr/>
              </a:pPr>
              <a:r>
                <a:rPr kumimoji="0" lang="en-US" sz="900" b="0" i="0" u="none" strike="noStrike" kern="1200" cap="none" spc="0" normalizeH="0" baseline="0" noProof="0">
                  <a:ln>
                    <a:noFill/>
                  </a:ln>
                  <a:solidFill>
                    <a:srgbClr val="342E28"/>
                  </a:solidFill>
                  <a:effectLst/>
                  <a:uLnTx/>
                  <a:uFillTx/>
                  <a:latin typeface="Arial" panose="020B0604020202020204"/>
                  <a:ea typeface="+mn-ea"/>
                  <a:cs typeface="Arial"/>
                </a:rPr>
                <a:t>Architect and modernize </a:t>
              </a:r>
              <a:r>
                <a:rPr kumimoji="0" lang="en-US" sz="900" b="0" i="0" u="none" strike="noStrike" kern="1200" cap="none" spc="0" normalizeH="0" baseline="0" noProof="0" err="1">
                  <a:ln>
                    <a:noFill/>
                  </a:ln>
                  <a:solidFill>
                    <a:srgbClr val="342E28"/>
                  </a:solidFill>
                  <a:effectLst/>
                  <a:uLnTx/>
                  <a:uFillTx/>
                  <a:latin typeface="Arial" panose="020B0604020202020204"/>
                  <a:ea typeface="+mn-ea"/>
                  <a:cs typeface="Arial"/>
                </a:rPr>
                <a:t>multicloud</a:t>
              </a:r>
              <a:r>
                <a:rPr kumimoji="0" lang="en-US" sz="900" b="0" i="0" u="none" strike="noStrike" kern="1200" cap="none" spc="0" normalizeH="0" baseline="0" noProof="0">
                  <a:ln>
                    <a:noFill/>
                  </a:ln>
                  <a:solidFill>
                    <a:srgbClr val="342E28"/>
                  </a:solidFill>
                  <a:effectLst/>
                  <a:uLnTx/>
                  <a:uFillTx/>
                  <a:latin typeface="Arial" panose="020B0604020202020204"/>
                  <a:ea typeface="+mn-ea"/>
                  <a:cs typeface="Arial"/>
                </a:rPr>
                <a:t> and networking solutions to drive business transformation. </a:t>
              </a:r>
            </a:p>
          </p:txBody>
        </p:sp>
      </p:grpSp>
      <p:sp>
        <p:nvSpPr>
          <p:cNvPr id="33" name="Rectangle 32">
            <a:extLst>
              <a:ext uri="{FF2B5EF4-FFF2-40B4-BE49-F238E27FC236}">
                <a16:creationId xmlns:a16="http://schemas.microsoft.com/office/drawing/2014/main" id="{A83A553A-8196-45C4-4BC6-1885EB905605}"/>
              </a:ext>
            </a:extLst>
          </p:cNvPr>
          <p:cNvSpPr/>
          <p:nvPr/>
        </p:nvSpPr>
        <p:spPr>
          <a:xfrm>
            <a:off x="6894452" y="1504609"/>
            <a:ext cx="1937153" cy="872034"/>
          </a:xfrm>
          <a:prstGeom prst="rect">
            <a:avLst/>
          </a:prstGeom>
        </p:spPr>
        <p:txBody>
          <a:bodyPr wrap="square" lIns="91440">
            <a:spAutoFit/>
          </a:bodyPr>
          <a:lstStyle/>
          <a:p>
            <a:pPr marL="0" marR="0" lvl="0" indent="0" algn="ctr" defTabSz="914354" rtl="0" eaLnBrk="1" fontAlgn="auto" latinLnBrk="0" hangingPunct="1">
              <a:lnSpc>
                <a:spcPct val="100000"/>
              </a:lnSpc>
              <a:spcBef>
                <a:spcPts val="533"/>
              </a:spcBef>
              <a:spcAft>
                <a:spcPts val="0"/>
              </a:spcAft>
              <a:buClrTx/>
              <a:buSzTx/>
              <a:buFontTx/>
              <a:buNone/>
              <a:tabLst/>
              <a:defRPr/>
            </a:pPr>
            <a:r>
              <a:rPr kumimoji="0" lang="en-US" sz="1050" b="1" i="0" u="none" strike="noStrike" kern="1200" cap="none" spc="0" normalizeH="0" baseline="0" noProof="0">
                <a:ln>
                  <a:noFill/>
                </a:ln>
                <a:solidFill>
                  <a:srgbClr val="4B275E"/>
                </a:solidFill>
                <a:effectLst/>
                <a:uLnTx/>
                <a:uFillTx/>
                <a:latin typeface="Arial" panose="020B0604020202020204"/>
                <a:ea typeface="+mn-ea"/>
                <a:cs typeface="+mn-cs"/>
              </a:rPr>
              <a:t>Consulting Services</a:t>
            </a:r>
          </a:p>
          <a:p>
            <a:pPr marL="0" marR="0" lvl="0" indent="0" algn="ctr" defTabSz="914354" rtl="0" eaLnBrk="1" fontAlgn="auto" latinLnBrk="0" hangingPunct="1">
              <a:lnSpc>
                <a:spcPct val="100000"/>
              </a:lnSpc>
              <a:spcBef>
                <a:spcPts val="533"/>
              </a:spcBef>
              <a:spcAft>
                <a:spcPts val="0"/>
              </a:spcAft>
              <a:buClrTx/>
              <a:buSzTx/>
              <a:buFontTx/>
              <a:buNone/>
              <a:tabLst/>
              <a:defRPr/>
            </a:pPr>
            <a:r>
              <a:rPr kumimoji="0" lang="en-US" sz="900" b="0" i="0" u="none" strike="noStrike" kern="1200" cap="none" spc="0" normalizeH="0" baseline="0" noProof="0">
                <a:ln>
                  <a:noFill/>
                </a:ln>
                <a:solidFill>
                  <a:srgbClr val="E7E6E6">
                    <a:lumMod val="10000"/>
                  </a:srgbClr>
                </a:solidFill>
                <a:effectLst/>
                <a:uLnTx/>
                <a:uFillTx/>
                <a:latin typeface="Arial" panose="020B0604020202020204"/>
                <a:ea typeface="+mn-lt"/>
                <a:cs typeface="Arial" panose="020B0604020202020204"/>
              </a:rPr>
              <a:t>Create competitive advantage and improve operations by aligning business goals to IT and product strategies.</a:t>
            </a:r>
          </a:p>
        </p:txBody>
      </p:sp>
      <p:sp>
        <p:nvSpPr>
          <p:cNvPr id="34" name="Rectangle 33">
            <a:extLst>
              <a:ext uri="{FF2B5EF4-FFF2-40B4-BE49-F238E27FC236}">
                <a16:creationId xmlns:a16="http://schemas.microsoft.com/office/drawing/2014/main" id="{9A634CDF-3246-5F31-848E-57975E448840}"/>
              </a:ext>
            </a:extLst>
          </p:cNvPr>
          <p:cNvSpPr/>
          <p:nvPr/>
        </p:nvSpPr>
        <p:spPr>
          <a:xfrm>
            <a:off x="6872605" y="3635962"/>
            <a:ext cx="1937153" cy="595035"/>
          </a:xfrm>
          <a:prstGeom prst="rect">
            <a:avLst/>
          </a:prstGeom>
        </p:spPr>
        <p:txBody>
          <a:bodyPr wrap="square" lIns="91440">
            <a:spAutoFit/>
          </a:bodyPr>
          <a:lstStyle/>
          <a:p>
            <a:pPr marL="0" marR="0" lvl="0" indent="0" algn="ctr" defTabSz="914354" rtl="0" eaLnBrk="1" fontAlgn="auto" latinLnBrk="0" hangingPunct="1">
              <a:lnSpc>
                <a:spcPct val="100000"/>
              </a:lnSpc>
              <a:spcBef>
                <a:spcPts val="533"/>
              </a:spcBef>
              <a:spcAft>
                <a:spcPts val="0"/>
              </a:spcAft>
              <a:buClrTx/>
              <a:buSzTx/>
              <a:buFontTx/>
              <a:buNone/>
              <a:tabLst/>
              <a:defRPr/>
            </a:pPr>
            <a:r>
              <a:rPr kumimoji="0" lang="en-US" sz="1050" b="1" i="0" u="none" strike="noStrike" kern="1200" cap="none" spc="0" normalizeH="0" baseline="0" noProof="0">
                <a:ln>
                  <a:noFill/>
                </a:ln>
                <a:solidFill>
                  <a:srgbClr val="4B275E"/>
                </a:solidFill>
                <a:effectLst/>
                <a:uLnTx/>
                <a:uFillTx/>
                <a:latin typeface="Arial" panose="020B0604020202020204"/>
                <a:ea typeface="+mn-ea"/>
                <a:cs typeface="+mn-cs"/>
              </a:rPr>
              <a:t>Managed Services</a:t>
            </a:r>
          </a:p>
          <a:p>
            <a:pPr marL="0" marR="0" lvl="0" indent="0" algn="ctr" defTabSz="914354" rtl="0" eaLnBrk="1" fontAlgn="auto" latinLnBrk="0" hangingPunct="1">
              <a:lnSpc>
                <a:spcPct val="100000"/>
              </a:lnSpc>
              <a:spcBef>
                <a:spcPts val="533"/>
              </a:spcBef>
              <a:spcAft>
                <a:spcPts val="0"/>
              </a:spcAft>
              <a:buClrTx/>
              <a:buSzTx/>
              <a:buFontTx/>
              <a:buNone/>
              <a:tabLst/>
              <a:defRPr/>
            </a:pPr>
            <a:r>
              <a:rPr kumimoji="0" lang="en-US" sz="900" b="0" i="0" u="none" strike="noStrike" kern="1200" cap="none" spc="0" normalizeH="0" baseline="0" noProof="0">
                <a:ln>
                  <a:noFill/>
                </a:ln>
                <a:solidFill>
                  <a:srgbClr val="E7E6E6">
                    <a:lumMod val="10000"/>
                  </a:srgbClr>
                </a:solidFill>
                <a:effectLst/>
                <a:uLnTx/>
                <a:uFillTx/>
                <a:latin typeface="Arial" panose="020B0604020202020204"/>
                <a:ea typeface="+mn-lt"/>
                <a:cs typeface="Arial" panose="020B0604020202020204"/>
              </a:rPr>
              <a:t>Eliminate business disruption and strategically align resources.</a:t>
            </a:r>
          </a:p>
        </p:txBody>
      </p:sp>
      <p:sp>
        <p:nvSpPr>
          <p:cNvPr id="35" name="Rectangle 34">
            <a:extLst>
              <a:ext uri="{FF2B5EF4-FFF2-40B4-BE49-F238E27FC236}">
                <a16:creationId xmlns:a16="http://schemas.microsoft.com/office/drawing/2014/main" id="{B924247C-0C65-EA40-2AD9-09F56E5876AB}"/>
              </a:ext>
            </a:extLst>
          </p:cNvPr>
          <p:cNvSpPr/>
          <p:nvPr/>
        </p:nvSpPr>
        <p:spPr>
          <a:xfrm>
            <a:off x="6872606" y="2449112"/>
            <a:ext cx="1937153" cy="895117"/>
          </a:xfrm>
          <a:prstGeom prst="rect">
            <a:avLst/>
          </a:prstGeom>
        </p:spPr>
        <p:txBody>
          <a:bodyPr wrap="square" lIns="91440">
            <a:spAutoFit/>
          </a:bodyPr>
          <a:lstStyle/>
          <a:p>
            <a:pPr marL="0" marR="0" lvl="0" indent="0" algn="ctr" defTabSz="914354" rtl="0" eaLnBrk="1" fontAlgn="auto" latinLnBrk="0" hangingPunct="1">
              <a:lnSpc>
                <a:spcPct val="100000"/>
              </a:lnSpc>
              <a:spcBef>
                <a:spcPts val="533"/>
              </a:spcBef>
              <a:spcAft>
                <a:spcPts val="0"/>
              </a:spcAft>
              <a:buClrTx/>
              <a:buSzTx/>
              <a:buFontTx/>
              <a:buNone/>
              <a:tabLst/>
              <a:defRPr/>
            </a:pPr>
            <a:r>
              <a:rPr kumimoji="0" lang="en-US" sz="1050" b="1" i="0" u="none" strike="noStrike" kern="1200" cap="none" spc="0" normalizeH="0" baseline="0" noProof="0">
                <a:ln>
                  <a:noFill/>
                </a:ln>
                <a:solidFill>
                  <a:srgbClr val="4B275E"/>
                </a:solidFill>
                <a:effectLst/>
                <a:uLnTx/>
                <a:uFillTx/>
                <a:latin typeface="Arial" panose="020B0604020202020204"/>
                <a:ea typeface="+mn-ea"/>
                <a:cs typeface="+mn-cs"/>
              </a:rPr>
              <a:t>Hardware, Software, and Lifecycle Services</a:t>
            </a:r>
          </a:p>
          <a:p>
            <a:pPr marL="0" marR="0" lvl="0" indent="0" algn="ctr" defTabSz="914354" rtl="0" eaLnBrk="1" fontAlgn="auto" latinLnBrk="0" hangingPunct="1">
              <a:lnSpc>
                <a:spcPct val="100000"/>
              </a:lnSpc>
              <a:spcBef>
                <a:spcPts val="533"/>
              </a:spcBef>
              <a:spcAft>
                <a:spcPts val="0"/>
              </a:spcAft>
              <a:buClrTx/>
              <a:buSzTx/>
              <a:buFontTx/>
              <a:buNone/>
              <a:tabLst/>
              <a:defRPr/>
            </a:pPr>
            <a:r>
              <a:rPr kumimoji="0" lang="en-US" sz="900" b="0" i="0" u="none" strike="noStrike" kern="1200" cap="none" spc="0" normalizeH="0" baseline="0" noProof="0">
                <a:ln>
                  <a:noFill/>
                </a:ln>
                <a:solidFill>
                  <a:srgbClr val="E7E6E6">
                    <a:lumMod val="10000"/>
                  </a:srgbClr>
                </a:solidFill>
                <a:effectLst/>
                <a:uLnTx/>
                <a:uFillTx/>
                <a:latin typeface="Arial" panose="020B0604020202020204"/>
                <a:ea typeface="+mn-lt"/>
                <a:cs typeface="Arial" panose="020B0604020202020204"/>
              </a:rPr>
              <a:t>Simplify supply chain and streamline costs across the global hardware and software lifecycle. </a:t>
            </a:r>
          </a:p>
        </p:txBody>
      </p:sp>
      <p:sp>
        <p:nvSpPr>
          <p:cNvPr id="36" name="Rectangle 35">
            <a:extLst>
              <a:ext uri="{FF2B5EF4-FFF2-40B4-BE49-F238E27FC236}">
                <a16:creationId xmlns:a16="http://schemas.microsoft.com/office/drawing/2014/main" id="{B9001513-BE56-B9AC-9FC2-60EDE9F5CBE5}"/>
              </a:ext>
            </a:extLst>
          </p:cNvPr>
          <p:cNvSpPr/>
          <p:nvPr/>
        </p:nvSpPr>
        <p:spPr>
          <a:xfrm>
            <a:off x="6633616" y="1181215"/>
            <a:ext cx="2415134" cy="253916"/>
          </a:xfrm>
          <a:prstGeom prst="rect">
            <a:avLst/>
          </a:prstGeom>
          <a:solidFill>
            <a:schemeClr val="accent6"/>
          </a:solidFill>
        </p:spPr>
        <p:txBody>
          <a:bodyPr wrap="square" lIns="91440">
            <a:spAutoFit/>
          </a:bodyPr>
          <a:lstStyle/>
          <a:p>
            <a:pPr marL="0" marR="0" lvl="0" indent="0" algn="ctr" defTabSz="914354" rtl="0" eaLnBrk="1" fontAlgn="auto" latinLnBrk="0" hangingPunct="1">
              <a:lnSpc>
                <a:spcPct val="100000"/>
              </a:lnSpc>
              <a:spcBef>
                <a:spcPts val="533"/>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panose="020B0604020202020204"/>
                <a:ea typeface="+mn-lt"/>
                <a:cs typeface="Arial" panose="020B0604020202020204"/>
              </a:rPr>
              <a:t>Our services</a:t>
            </a:r>
            <a:endParaRPr kumimoji="0" lang="en-US" sz="900" b="0" i="0" u="none" strike="noStrike" kern="1200" cap="none" spc="0" normalizeH="0" baseline="0" noProof="0">
              <a:ln>
                <a:noFill/>
              </a:ln>
              <a:solidFill>
                <a:srgbClr val="FFFFFF"/>
              </a:solidFill>
              <a:effectLst/>
              <a:uLnTx/>
              <a:uFillTx/>
              <a:latin typeface="Arial" panose="020B0604020202020204"/>
              <a:ea typeface="+mn-lt"/>
              <a:cs typeface="Arial" panose="020B0604020202020204"/>
            </a:endParaRPr>
          </a:p>
        </p:txBody>
      </p:sp>
      <p:pic>
        <p:nvPicPr>
          <p:cNvPr id="37" name="Picture 36">
            <a:extLst>
              <a:ext uri="{FF2B5EF4-FFF2-40B4-BE49-F238E27FC236}">
                <a16:creationId xmlns:a16="http://schemas.microsoft.com/office/drawing/2014/main" id="{88344F17-335F-9445-E1B4-FAB62FF2849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024289" y="2612034"/>
            <a:ext cx="498672" cy="498672"/>
          </a:xfrm>
          <a:prstGeom prst="rect">
            <a:avLst/>
          </a:prstGeom>
        </p:spPr>
      </p:pic>
      <p:pic>
        <p:nvPicPr>
          <p:cNvPr id="38" name="Picture 37">
            <a:extLst>
              <a:ext uri="{FF2B5EF4-FFF2-40B4-BE49-F238E27FC236}">
                <a16:creationId xmlns:a16="http://schemas.microsoft.com/office/drawing/2014/main" id="{2FDC760C-FC77-9156-9F20-CCE4BC6CD3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80801" y="1746085"/>
            <a:ext cx="419330" cy="419330"/>
          </a:xfrm>
          <a:prstGeom prst="rect">
            <a:avLst/>
          </a:prstGeom>
        </p:spPr>
      </p:pic>
      <p:pic>
        <p:nvPicPr>
          <p:cNvPr id="39" name="Picture 38" descr="Icon&#10;&#10;Description automatically generated">
            <a:extLst>
              <a:ext uri="{FF2B5EF4-FFF2-40B4-BE49-F238E27FC236}">
                <a16:creationId xmlns:a16="http://schemas.microsoft.com/office/drawing/2014/main" id="{1061CB6C-68D8-573B-D101-D06A7B0180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3516" y="3455271"/>
            <a:ext cx="490487" cy="490487"/>
          </a:xfrm>
          <a:prstGeom prst="rect">
            <a:avLst/>
          </a:prstGeom>
        </p:spPr>
      </p:pic>
      <p:sp>
        <p:nvSpPr>
          <p:cNvPr id="3" name="TextBox 2">
            <a:extLst>
              <a:ext uri="{FF2B5EF4-FFF2-40B4-BE49-F238E27FC236}">
                <a16:creationId xmlns:a16="http://schemas.microsoft.com/office/drawing/2014/main" id="{35E40AE6-10B6-A0A1-C3DD-6BA6A932F709}"/>
              </a:ext>
            </a:extLst>
          </p:cNvPr>
          <p:cNvSpPr txBox="1"/>
          <p:nvPr/>
        </p:nvSpPr>
        <p:spPr>
          <a:xfrm>
            <a:off x="6633616" y="298218"/>
            <a:ext cx="1903150" cy="369332"/>
          </a:xfrm>
          <a:prstGeom prst="rect">
            <a:avLst/>
          </a:prstGeom>
          <a:noFill/>
        </p:spPr>
        <p:txBody>
          <a:bodyPr wrap="none" rtlCol="0">
            <a:spAutoFit/>
          </a:bodyPr>
          <a:lstStyle/>
          <a:p>
            <a:r>
              <a:rPr lang="en-US" sz="1800" dirty="0">
                <a:solidFill>
                  <a:schemeClr val="bg1"/>
                </a:solidFill>
              </a:rPr>
              <a:t>www.insight.com</a:t>
            </a:r>
          </a:p>
        </p:txBody>
      </p:sp>
    </p:spTree>
    <p:extLst>
      <p:ext uri="{BB962C8B-B14F-4D97-AF65-F5344CB8AC3E}">
        <p14:creationId xmlns:p14="http://schemas.microsoft.com/office/powerpoint/2010/main" val="3924852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F6930AB3-3811-8243-8228-2D987C2F0837}"/>
              </a:ext>
            </a:extLst>
          </p:cNvPr>
          <p:cNvSpPr txBox="1">
            <a:spLocks/>
          </p:cNvSpPr>
          <p:nvPr/>
        </p:nvSpPr>
        <p:spPr>
          <a:xfrm>
            <a:off x="357367" y="1950839"/>
            <a:ext cx="2352555" cy="579961"/>
          </a:xfrm>
          <a:prstGeom prst="rect">
            <a:avLst/>
          </a:prstGeom>
        </p:spPr>
        <p:txBody>
          <a:bodyPr anchor="b"/>
          <a:lstStyle>
            <a:lvl1pPr algn="ctr" defTabSz="685800" rtl="0" eaLnBrk="1" latinLnBrk="0" hangingPunct="1">
              <a:lnSpc>
                <a:spcPct val="90000"/>
              </a:lnSpc>
              <a:spcBef>
                <a:spcPct val="0"/>
              </a:spcBef>
              <a:buNone/>
              <a:defRPr sz="4500" b="0" i="0" kern="1200">
                <a:solidFill>
                  <a:schemeClr val="bg1"/>
                </a:solidFill>
                <a:latin typeface="Verdana Regular"/>
                <a:ea typeface="+mj-ea"/>
                <a:cs typeface="+mj-cs"/>
              </a:defRPr>
            </a:lvl1pPr>
          </a:lstStyle>
          <a:p>
            <a:r>
              <a:rPr lang="en-US" sz="2800">
                <a:effectLst/>
                <a:latin typeface="+mj-lt"/>
                <a:ea typeface="Calibri" panose="020F0502020204030204" pitchFamily="34" charset="0"/>
              </a:rPr>
              <a:t>Agenda</a:t>
            </a:r>
            <a:endParaRPr lang="en-US" sz="2800" b="1">
              <a:latin typeface="+mj-lt"/>
              <a:cs typeface="Arial" panose="020B0604020202020204" pitchFamily="34" charset="0"/>
            </a:endParaRPr>
          </a:p>
        </p:txBody>
      </p:sp>
      <p:sp>
        <p:nvSpPr>
          <p:cNvPr id="34" name="Subtitle 2">
            <a:extLst>
              <a:ext uri="{FF2B5EF4-FFF2-40B4-BE49-F238E27FC236}">
                <a16:creationId xmlns:a16="http://schemas.microsoft.com/office/drawing/2014/main" id="{17AE70C5-A198-C645-9A99-16FAB6BF863B}"/>
              </a:ext>
            </a:extLst>
          </p:cNvPr>
          <p:cNvSpPr txBox="1">
            <a:spLocks/>
          </p:cNvSpPr>
          <p:nvPr/>
        </p:nvSpPr>
        <p:spPr>
          <a:xfrm>
            <a:off x="0" y="2571750"/>
            <a:ext cx="3189406" cy="1370250"/>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1800" b="0" i="0" kern="1200">
                <a:solidFill>
                  <a:schemeClr val="bg1"/>
                </a:solidFill>
                <a:latin typeface="Verdana Regular"/>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b="0" i="0" kern="1200">
                <a:solidFill>
                  <a:schemeClr val="bg1"/>
                </a:solidFill>
                <a:latin typeface="Verdana Regular"/>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b="0" i="0" kern="1200">
                <a:solidFill>
                  <a:schemeClr val="bg1"/>
                </a:solidFill>
                <a:latin typeface="Verdana Regular"/>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b="0" i="0" kern="1200">
                <a:solidFill>
                  <a:schemeClr val="bg1"/>
                </a:solidFill>
                <a:latin typeface="Verdana Regular"/>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b="0" i="0" kern="1200">
                <a:solidFill>
                  <a:schemeClr val="bg1"/>
                </a:solidFill>
                <a:latin typeface="Verdana Regular"/>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Databricks</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LENS Data Warehouse</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Custom Build</a:t>
            </a:r>
          </a:p>
        </p:txBody>
      </p:sp>
      <p:sp>
        <p:nvSpPr>
          <p:cNvPr id="4" name="Title 3">
            <a:extLst>
              <a:ext uri="{FF2B5EF4-FFF2-40B4-BE49-F238E27FC236}">
                <a16:creationId xmlns:a16="http://schemas.microsoft.com/office/drawing/2014/main" id="{20565D9C-F2C5-8501-2CC0-F0AD987C714D}"/>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8165E734-5464-F648-7042-D674E4729B9D}"/>
              </a:ext>
            </a:extLst>
          </p:cNvPr>
          <p:cNvSpPr>
            <a:spLocks noGrp="1"/>
          </p:cNvSpPr>
          <p:nvPr>
            <p:ph idx="1"/>
          </p:nvPr>
        </p:nvSpPr>
        <p:spPr>
          <a:xfrm>
            <a:off x="0" y="1105794"/>
            <a:ext cx="2926080" cy="3383280"/>
          </a:xfrm>
        </p:spPr>
        <p:txBody>
          <a:bodyPr/>
          <a:lstStyle/>
          <a:p>
            <a:pPr marL="342900" indent="-342900">
              <a:buFont typeface="+mj-lt"/>
              <a:buAutoNum type="alphaUcPeriod"/>
            </a:pPr>
            <a:r>
              <a:rPr lang="en-US" dirty="0">
                <a:latin typeface="Arial" panose="020B0604020202020204" pitchFamily="34" charset="0"/>
                <a:cs typeface="Arial" panose="020B0604020202020204" pitchFamily="34" charset="0"/>
              </a:rPr>
              <a:t>Data Architectures &amp; Definitions</a:t>
            </a:r>
          </a:p>
          <a:p>
            <a:pPr lvl="1"/>
            <a:r>
              <a:rPr lang="en-US" sz="1200" dirty="0">
                <a:latin typeface="Arial" panose="020B0604020202020204" pitchFamily="34" charset="0"/>
                <a:cs typeface="Arial" panose="020B0604020202020204" pitchFamily="34" charset="0"/>
              </a:rPr>
              <a:t>Remote Querying</a:t>
            </a:r>
          </a:p>
          <a:p>
            <a:pPr lvl="1"/>
            <a:r>
              <a:rPr lang="en-US" sz="1200" dirty="0">
                <a:latin typeface="Arial" panose="020B0604020202020204" pitchFamily="34" charset="0"/>
                <a:cs typeface="Arial" panose="020B0604020202020204" pitchFamily="34" charset="0"/>
              </a:rPr>
              <a:t>Traditional Data Architecture</a:t>
            </a:r>
          </a:p>
          <a:p>
            <a:pPr lvl="1"/>
            <a:r>
              <a:rPr lang="en-US" sz="1200" dirty="0">
                <a:latin typeface="Arial" panose="020B0604020202020204" pitchFamily="34" charset="0"/>
                <a:cs typeface="Arial" panose="020B0604020202020204" pitchFamily="34" charset="0"/>
              </a:rPr>
              <a:t>Data Warehouse</a:t>
            </a:r>
          </a:p>
          <a:p>
            <a:pPr lvl="1"/>
            <a:r>
              <a:rPr lang="en-US" sz="1200" dirty="0">
                <a:latin typeface="Arial" panose="020B0604020202020204" pitchFamily="34" charset="0"/>
                <a:cs typeface="Arial" panose="020B0604020202020204" pitchFamily="34" charset="0"/>
              </a:rPr>
              <a:t>Modern Data Architecture</a:t>
            </a:r>
          </a:p>
          <a:p>
            <a:pPr lvl="1"/>
            <a:r>
              <a:rPr lang="en-US" sz="1200" dirty="0">
                <a:latin typeface="Arial" panose="020B0604020202020204" pitchFamily="34" charset="0"/>
                <a:cs typeface="Arial" panose="020B0604020202020204" pitchFamily="34" charset="0"/>
              </a:rPr>
              <a:t>Data lake</a:t>
            </a:r>
          </a:p>
          <a:p>
            <a:pPr lvl="1"/>
            <a:r>
              <a:rPr lang="en-US" sz="1200" dirty="0">
                <a:latin typeface="Arial" panose="020B0604020202020204" pitchFamily="34" charset="0"/>
                <a:cs typeface="Arial" panose="020B0604020202020204" pitchFamily="34" charset="0"/>
              </a:rPr>
              <a:t>Lake House</a:t>
            </a:r>
          </a:p>
          <a:p>
            <a:pPr lvl="1"/>
            <a:r>
              <a:rPr lang="en-US" sz="1200" dirty="0">
                <a:latin typeface="Arial" panose="020B0604020202020204" pitchFamily="34" charset="0"/>
                <a:cs typeface="Arial" panose="020B0604020202020204" pitchFamily="34" charset="0"/>
              </a:rPr>
              <a:t>Data fabric</a:t>
            </a:r>
          </a:p>
          <a:p>
            <a:pPr lvl="1"/>
            <a:r>
              <a:rPr lang="en-US" sz="1200" dirty="0">
                <a:latin typeface="Arial" panose="020B0604020202020204" pitchFamily="34" charset="0"/>
                <a:cs typeface="Arial" panose="020B0604020202020204" pitchFamily="34" charset="0"/>
              </a:rPr>
              <a:t>Data mesh</a:t>
            </a:r>
          </a:p>
          <a:p>
            <a:pPr lvl="1"/>
            <a:r>
              <a:rPr lang="en-US" sz="1200" dirty="0">
                <a:latin typeface="Arial" panose="020B0604020202020204" pitchFamily="34" charset="0"/>
                <a:cs typeface="Arial" panose="020B0604020202020204" pitchFamily="34" charset="0"/>
              </a:rPr>
              <a:t>Summary</a:t>
            </a:r>
          </a:p>
          <a:p>
            <a:pPr marL="285750" indent="-285750" algn="l">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2" name="Content Placeholder 4">
            <a:extLst>
              <a:ext uri="{FF2B5EF4-FFF2-40B4-BE49-F238E27FC236}">
                <a16:creationId xmlns:a16="http://schemas.microsoft.com/office/drawing/2014/main" id="{2C8003D4-ECA8-9DAC-9885-1917397F3757}"/>
              </a:ext>
            </a:extLst>
          </p:cNvPr>
          <p:cNvSpPr txBox="1">
            <a:spLocks/>
          </p:cNvSpPr>
          <p:nvPr/>
        </p:nvSpPr>
        <p:spPr>
          <a:xfrm>
            <a:off x="2981355" y="1105794"/>
            <a:ext cx="2926080" cy="338328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chemeClr val="tx2"/>
                </a:solidFill>
                <a:latin typeface="Arial Regular"/>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b="0" i="0" kern="1200">
                <a:solidFill>
                  <a:schemeClr val="tx2"/>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b="0" i="0" kern="1200">
                <a:solidFill>
                  <a:schemeClr val="tx2"/>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100" b="0" i="0" kern="1200">
                <a:solidFill>
                  <a:schemeClr val="tx2"/>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2"/>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lphaUcPeriod" startAt="2"/>
            </a:pPr>
            <a:r>
              <a:rPr lang="en-US" dirty="0">
                <a:latin typeface="Arial" panose="020B0604020202020204" pitchFamily="34" charset="0"/>
                <a:cs typeface="Arial" panose="020B0604020202020204" pitchFamily="34" charset="0"/>
              </a:rPr>
              <a:t>Data Catalog</a:t>
            </a:r>
          </a:p>
          <a:p>
            <a:pPr lvl="1"/>
            <a:r>
              <a:rPr lang="en-US" sz="1200" dirty="0">
                <a:latin typeface="Arial" panose="020B0604020202020204" pitchFamily="34" charset="0"/>
                <a:cs typeface="Arial" panose="020B0604020202020204" pitchFamily="34" charset="0"/>
              </a:rPr>
              <a:t>Definition</a:t>
            </a:r>
          </a:p>
          <a:p>
            <a:pPr lvl="1"/>
            <a:r>
              <a:rPr lang="en-US" sz="1200" dirty="0">
                <a:latin typeface="Arial" panose="020B0604020202020204" pitchFamily="34" charset="0"/>
                <a:cs typeface="Arial" panose="020B0604020202020204" pitchFamily="34" charset="0"/>
              </a:rPr>
              <a:t>Analogy</a:t>
            </a:r>
          </a:p>
          <a:p>
            <a:pPr lvl="1"/>
            <a:r>
              <a:rPr lang="en-US" sz="1200" dirty="0">
                <a:latin typeface="Arial" panose="020B0604020202020204" pitchFamily="34" charset="0"/>
                <a:cs typeface="Arial" panose="020B0604020202020204" pitchFamily="34" charset="0"/>
              </a:rPr>
              <a:t>Comparisons</a:t>
            </a:r>
          </a:p>
          <a:p>
            <a:pPr lvl="1"/>
            <a:r>
              <a:rPr lang="en-US" sz="1200" dirty="0">
                <a:latin typeface="Arial" panose="020B0604020202020204" pitchFamily="34" charset="0"/>
                <a:cs typeface="Arial" panose="020B0604020202020204" pitchFamily="34" charset="0"/>
              </a:rPr>
              <a:t>Examples</a:t>
            </a:r>
          </a:p>
          <a:p>
            <a:pPr marL="285750" indent="-285750"/>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688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440471-5904-3052-2A8C-1DA4495E25A2}"/>
              </a:ext>
            </a:extLst>
          </p:cNvPr>
          <p:cNvSpPr>
            <a:spLocks noGrp="1"/>
          </p:cNvSpPr>
          <p:nvPr>
            <p:ph type="title"/>
          </p:nvPr>
        </p:nvSpPr>
        <p:spPr/>
        <p:txBody>
          <a:bodyPr/>
          <a:lstStyle/>
          <a:p>
            <a:r>
              <a:rPr lang="en-US" dirty="0"/>
              <a:t>Remote Query</a:t>
            </a:r>
          </a:p>
        </p:txBody>
      </p:sp>
      <p:sp>
        <p:nvSpPr>
          <p:cNvPr id="5" name="Content Placeholder 4">
            <a:extLst>
              <a:ext uri="{FF2B5EF4-FFF2-40B4-BE49-F238E27FC236}">
                <a16:creationId xmlns:a16="http://schemas.microsoft.com/office/drawing/2014/main" id="{4363C6CD-D7BA-7186-147E-E90274BE9E8A}"/>
              </a:ext>
            </a:extLst>
          </p:cNvPr>
          <p:cNvSpPr>
            <a:spLocks noGrp="1"/>
          </p:cNvSpPr>
          <p:nvPr>
            <p:ph sz="quarter" idx="10"/>
          </p:nvPr>
        </p:nvSpPr>
        <p:spPr>
          <a:xfrm>
            <a:off x="216354" y="900750"/>
            <a:ext cx="8686800" cy="1966661"/>
          </a:xfrm>
        </p:spPr>
        <p:txBody>
          <a:bodyPr/>
          <a:lstStyle/>
          <a:p>
            <a:pPr>
              <a:spcBef>
                <a:spcPts val="300"/>
              </a:spcBef>
            </a:pPr>
            <a:r>
              <a:rPr lang="en-US" sz="1400" dirty="0"/>
              <a:t>Querying from computer database to source </a:t>
            </a:r>
            <a:r>
              <a:rPr lang="en-US" sz="1400" dirty="0" err="1"/>
              <a:t>db</a:t>
            </a:r>
            <a:endParaRPr lang="en-US" sz="1400" dirty="0"/>
          </a:p>
          <a:p>
            <a:pPr>
              <a:spcBef>
                <a:spcPts val="300"/>
              </a:spcBef>
            </a:pPr>
            <a:r>
              <a:rPr lang="en-US" sz="1400" dirty="0"/>
              <a:t>Performance can be poor due to copying data from remote database to driving database</a:t>
            </a:r>
          </a:p>
          <a:p>
            <a:pPr>
              <a:spcBef>
                <a:spcPts val="300"/>
              </a:spcBef>
            </a:pPr>
            <a:r>
              <a:rPr lang="en-US" sz="1400" dirty="0"/>
              <a:t>SQL Server Linked Servers – between Microsoft DBs</a:t>
            </a:r>
          </a:p>
          <a:p>
            <a:pPr marL="342900" lvl="1" indent="0">
              <a:spcBef>
                <a:spcPts val="0"/>
              </a:spcBef>
              <a:buNone/>
            </a:pPr>
            <a:r>
              <a:rPr lang="en-US" sz="1200" b="0" i="0" dirty="0">
                <a:solidFill>
                  <a:srgbClr val="0000FF"/>
                </a:solidFill>
                <a:effectLst/>
                <a:latin typeface="Courier New" panose="02070309020205020404" pitchFamily="49" charset="0"/>
                <a:cs typeface="Courier New" panose="02070309020205020404" pitchFamily="49" charset="0"/>
              </a:rPr>
              <a:t>SELECT</a:t>
            </a:r>
            <a:r>
              <a:rPr lang="en-US" sz="1200" b="0" i="0" dirty="0">
                <a:solidFill>
                  <a:srgbClr val="006FE0"/>
                </a:solidFill>
                <a:effectLst/>
                <a:latin typeface="Courier New" panose="02070309020205020404" pitchFamily="49" charset="0"/>
                <a:cs typeface="Courier New" panose="02070309020205020404" pitchFamily="49" charset="0"/>
              </a:rPr>
              <a:t> </a:t>
            </a:r>
            <a:r>
              <a:rPr lang="en-US" sz="1200" b="0" i="0" dirty="0">
                <a:solidFill>
                  <a:srgbClr val="808080"/>
                </a:solidFill>
                <a:effectLst/>
                <a:latin typeface="Courier New" panose="02070309020205020404" pitchFamily="49" charset="0"/>
                <a:cs typeface="Courier New" panose="02070309020205020404" pitchFamily="49" charset="0"/>
              </a:rPr>
              <a:t>*</a:t>
            </a:r>
            <a:r>
              <a:rPr lang="en-US" sz="1200" dirty="0">
                <a:solidFill>
                  <a:srgbClr val="006FE0"/>
                </a:solidFill>
                <a:latin typeface="Courier New" panose="02070309020205020404" pitchFamily="49" charset="0"/>
                <a:cs typeface="Courier New" panose="02070309020205020404" pitchFamily="49" charset="0"/>
              </a:rPr>
              <a:t> </a:t>
            </a:r>
            <a:r>
              <a:rPr lang="en-US" sz="1200" b="0" i="0" dirty="0">
                <a:solidFill>
                  <a:srgbClr val="0000FF"/>
                </a:solidFill>
                <a:effectLst/>
                <a:latin typeface="Courier New" panose="02070309020205020404" pitchFamily="49" charset="0"/>
                <a:cs typeface="Courier New" panose="02070309020205020404" pitchFamily="49" charset="0"/>
              </a:rPr>
              <a:t>FROM</a:t>
            </a:r>
            <a:r>
              <a:rPr lang="en-US" sz="1200" b="0" i="0" dirty="0">
                <a:solidFill>
                  <a:srgbClr val="006FE0"/>
                </a:solidFill>
                <a:effectLst/>
                <a:latin typeface="Courier New" panose="02070309020205020404" pitchFamily="49" charset="0"/>
                <a:cs typeface="Courier New" panose="02070309020205020404" pitchFamily="49" charset="0"/>
              </a:rPr>
              <a:t> </a:t>
            </a:r>
            <a:r>
              <a:rPr lang="en-US" sz="1200" b="0" i="0" dirty="0" err="1">
                <a:solidFill>
                  <a:srgbClr val="0000FF"/>
                </a:solidFill>
                <a:effectLst/>
                <a:latin typeface="Courier New" panose="02070309020205020404" pitchFamily="49" charset="0"/>
                <a:cs typeface="Courier New" panose="02070309020205020404" pitchFamily="49" charset="0"/>
              </a:rPr>
              <a:t>linkserver.db.dbo.table</a:t>
            </a:r>
            <a:endParaRPr lang="en-US" sz="1200" dirty="0"/>
          </a:p>
          <a:p>
            <a:pPr>
              <a:spcBef>
                <a:spcPts val="300"/>
              </a:spcBef>
            </a:pPr>
            <a:r>
              <a:rPr lang="en-US" sz="1400" dirty="0" err="1"/>
              <a:t>tSQL</a:t>
            </a:r>
            <a:r>
              <a:rPr lang="en-US" sz="1400" dirty="0"/>
              <a:t> Open Query – sends query as a string between DBMSs</a:t>
            </a:r>
          </a:p>
          <a:p>
            <a:pPr marL="342900" lvl="1" indent="0">
              <a:spcBef>
                <a:spcPts val="0"/>
              </a:spcBef>
              <a:buNone/>
            </a:pPr>
            <a:r>
              <a:rPr lang="en-US" sz="1200" b="0" i="0" dirty="0">
                <a:solidFill>
                  <a:srgbClr val="0000FF"/>
                </a:solidFill>
                <a:effectLst/>
                <a:latin typeface="Courier New" panose="02070309020205020404" pitchFamily="49" charset="0"/>
                <a:cs typeface="Courier New" panose="02070309020205020404" pitchFamily="49" charset="0"/>
              </a:rPr>
              <a:t>SELECT</a:t>
            </a:r>
            <a:r>
              <a:rPr lang="en-US" sz="1200" b="0" i="0" dirty="0">
                <a:solidFill>
                  <a:srgbClr val="006FE0"/>
                </a:solidFill>
                <a:effectLst/>
                <a:latin typeface="Courier New" panose="02070309020205020404" pitchFamily="49" charset="0"/>
                <a:cs typeface="Courier New" panose="02070309020205020404" pitchFamily="49" charset="0"/>
              </a:rPr>
              <a:t> </a:t>
            </a:r>
            <a:r>
              <a:rPr lang="en-US" sz="1200" b="0" i="0" dirty="0">
                <a:solidFill>
                  <a:srgbClr val="808080"/>
                </a:solidFill>
                <a:effectLst/>
                <a:latin typeface="Courier New" panose="02070309020205020404" pitchFamily="49" charset="0"/>
                <a:cs typeface="Courier New" panose="02070309020205020404" pitchFamily="49" charset="0"/>
              </a:rPr>
              <a:t>*</a:t>
            </a:r>
            <a:r>
              <a:rPr lang="en-US" sz="1200" dirty="0">
                <a:solidFill>
                  <a:srgbClr val="006FE0"/>
                </a:solidFill>
                <a:latin typeface="Courier New" panose="02070309020205020404" pitchFamily="49" charset="0"/>
                <a:cs typeface="Courier New" panose="02070309020205020404" pitchFamily="49" charset="0"/>
              </a:rPr>
              <a:t> </a:t>
            </a:r>
            <a:r>
              <a:rPr lang="en-US" sz="1200" b="0" i="0" dirty="0">
                <a:solidFill>
                  <a:srgbClr val="0000FF"/>
                </a:solidFill>
                <a:effectLst/>
                <a:latin typeface="Courier New" panose="02070309020205020404" pitchFamily="49" charset="0"/>
                <a:cs typeface="Courier New" panose="02070309020205020404" pitchFamily="49" charset="0"/>
              </a:rPr>
              <a:t>FROM</a:t>
            </a:r>
            <a:r>
              <a:rPr lang="en-US" sz="1200" b="0" i="0" dirty="0">
                <a:solidFill>
                  <a:srgbClr val="006FE0"/>
                </a:solidFill>
                <a:effectLst/>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OPENQUERY(</a:t>
            </a:r>
            <a:r>
              <a:rPr lang="en-US" sz="1200" dirty="0" err="1">
                <a:solidFill>
                  <a:srgbClr val="0000FF"/>
                </a:solidFill>
                <a:latin typeface="Courier New" panose="02070309020205020404" pitchFamily="49" charset="0"/>
                <a:cs typeface="Courier New" panose="02070309020205020404" pitchFamily="49" charset="0"/>
              </a:rPr>
              <a:t>linkserver</a:t>
            </a:r>
            <a:r>
              <a:rPr lang="en-US" sz="1200" dirty="0">
                <a:solidFill>
                  <a:srgbClr val="0000FF"/>
                </a:solidFill>
                <a:latin typeface="Courier New" panose="02070309020205020404" pitchFamily="49" charset="0"/>
                <a:cs typeface="Courier New" panose="02070309020205020404" pitchFamily="49" charset="0"/>
              </a:rPr>
              <a:t>, ‘select * From </a:t>
            </a:r>
            <a:r>
              <a:rPr lang="en-US" sz="1200" dirty="0" err="1">
                <a:solidFill>
                  <a:srgbClr val="0000FF"/>
                </a:solidFill>
                <a:latin typeface="Courier New" panose="02070309020205020404" pitchFamily="49" charset="0"/>
                <a:cs typeface="Courier New" panose="02070309020205020404" pitchFamily="49" charset="0"/>
              </a:rPr>
              <a:t>db.dbo.table</a:t>
            </a:r>
            <a:r>
              <a:rPr lang="en-US" sz="1200" dirty="0">
                <a:solidFill>
                  <a:srgbClr val="0000FF"/>
                </a:solidFill>
                <a:latin typeface="Courier New" panose="02070309020205020404" pitchFamily="49" charset="0"/>
                <a:cs typeface="Courier New" panose="02070309020205020404" pitchFamily="49" charset="0"/>
              </a:rPr>
              <a:t>’)</a:t>
            </a:r>
            <a:endParaRPr lang="en-US" sz="1200" dirty="0"/>
          </a:p>
          <a:p>
            <a:pPr marL="342900" lvl="1" indent="0" fontAlgn="base" latinLnBrk="1">
              <a:spcBef>
                <a:spcPts val="0"/>
              </a:spcBef>
              <a:buNone/>
            </a:pPr>
            <a:r>
              <a:rPr lang="en-US" sz="1200" dirty="0"/>
              <a:t>Also </a:t>
            </a:r>
            <a:r>
              <a:rPr lang="en-US" sz="1200" b="0" i="0" dirty="0">
                <a:solidFill>
                  <a:srgbClr val="0000FF"/>
                </a:solidFill>
                <a:effectLst/>
                <a:latin typeface="Courier New" panose="02070309020205020404" pitchFamily="49" charset="0"/>
                <a:cs typeface="Courier New" panose="02070309020205020404" pitchFamily="49" charset="0"/>
              </a:rPr>
              <a:t>OPENDATASOURCE</a:t>
            </a:r>
            <a:r>
              <a:rPr lang="en-US" sz="1200" b="0" i="0" dirty="0">
                <a:solidFill>
                  <a:srgbClr val="333333"/>
                </a:solidFill>
                <a:effectLst/>
                <a:latin typeface="Courier New" panose="02070309020205020404" pitchFamily="49" charset="0"/>
                <a:cs typeface="Courier New" panose="02070309020205020404" pitchFamily="49" charset="0"/>
              </a:rPr>
              <a:t> </a:t>
            </a:r>
            <a:r>
              <a:rPr lang="en-US" sz="1200" b="0" i="0" dirty="0">
                <a:solidFill>
                  <a:srgbClr val="333333"/>
                </a:solidFill>
                <a:effectLst/>
                <a:latin typeface="+mn-lt"/>
                <a:cs typeface="Courier New" panose="02070309020205020404" pitchFamily="49" charset="0"/>
              </a:rPr>
              <a:t>and</a:t>
            </a:r>
            <a:r>
              <a:rPr lang="en-US" sz="1200" b="0" i="0" dirty="0">
                <a:solidFill>
                  <a:srgbClr val="333333"/>
                </a:solidFill>
                <a:effectLst/>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OPENROWSET</a:t>
            </a:r>
            <a:endParaRPr lang="en-US" dirty="0"/>
          </a:p>
          <a:p>
            <a:pPr>
              <a:spcBef>
                <a:spcPts val="300"/>
              </a:spcBef>
            </a:pPr>
            <a:r>
              <a:rPr lang="en-US" sz="1400" dirty="0"/>
              <a:t>Oracle DB Link – between Oracle DBs or other DBMS (using heterogeneous services)</a:t>
            </a:r>
          </a:p>
          <a:p>
            <a:pPr marL="342900" lvl="1" indent="0">
              <a:spcBef>
                <a:spcPts val="0"/>
              </a:spcBef>
              <a:buNone/>
            </a:pPr>
            <a:r>
              <a:rPr lang="en-US" sz="1200" dirty="0">
                <a:solidFill>
                  <a:srgbClr val="0000FF"/>
                </a:solidFill>
                <a:latin typeface="Courier New" panose="02070309020205020404" pitchFamily="49" charset="0"/>
                <a:cs typeface="Courier New" panose="02070309020205020404" pitchFamily="49" charset="0"/>
              </a:rPr>
              <a:t>SELECT * FROM </a:t>
            </a:r>
            <a:r>
              <a:rPr lang="en-US" sz="1200" dirty="0" err="1">
                <a:solidFill>
                  <a:srgbClr val="0000FF"/>
                </a:solidFill>
                <a:latin typeface="Courier New" panose="02070309020205020404" pitchFamily="49" charset="0"/>
                <a:cs typeface="Courier New" panose="02070309020205020404" pitchFamily="49" charset="0"/>
              </a:rPr>
              <a:t>dbo.table@dblink</a:t>
            </a:r>
            <a:endParaRPr lang="en-US" dirty="0"/>
          </a:p>
          <a:p>
            <a:endParaRPr lang="en-US" dirty="0"/>
          </a:p>
        </p:txBody>
      </p:sp>
      <p:sp>
        <p:nvSpPr>
          <p:cNvPr id="9" name="Cylinder 8">
            <a:extLst>
              <a:ext uri="{FF2B5EF4-FFF2-40B4-BE49-F238E27FC236}">
                <a16:creationId xmlns:a16="http://schemas.microsoft.com/office/drawing/2014/main" id="{B43136CB-EEDE-ABE2-6750-E629D080E961}"/>
              </a:ext>
            </a:extLst>
          </p:cNvPr>
          <p:cNvSpPr/>
          <p:nvPr/>
        </p:nvSpPr>
        <p:spPr>
          <a:xfrm>
            <a:off x="7554858" y="4041059"/>
            <a:ext cx="457200" cy="548640"/>
          </a:xfrm>
          <a:prstGeom prst="can">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tx1"/>
                </a:solidFill>
                <a:latin typeface="Arial" panose="020B0604020202020204" pitchFamily="34" charset="0"/>
                <a:cs typeface="Arial" panose="020B0604020202020204" pitchFamily="34" charset="0"/>
              </a:rPr>
              <a:t>SQL</a:t>
            </a:r>
          </a:p>
          <a:p>
            <a:pPr algn="ctr"/>
            <a:r>
              <a:rPr lang="en-US" sz="900" b="1" dirty="0">
                <a:solidFill>
                  <a:schemeClr val="tx1"/>
                </a:solidFill>
                <a:latin typeface="Arial" panose="020B0604020202020204" pitchFamily="34" charset="0"/>
                <a:cs typeface="Arial" panose="020B0604020202020204" pitchFamily="34" charset="0"/>
              </a:rPr>
              <a:t>Server</a:t>
            </a:r>
          </a:p>
        </p:txBody>
      </p:sp>
      <p:sp>
        <p:nvSpPr>
          <p:cNvPr id="12" name="Cylinder 11">
            <a:extLst>
              <a:ext uri="{FF2B5EF4-FFF2-40B4-BE49-F238E27FC236}">
                <a16:creationId xmlns:a16="http://schemas.microsoft.com/office/drawing/2014/main" id="{1C19B892-8E0E-B522-5E9B-F567E489AF34}"/>
              </a:ext>
            </a:extLst>
          </p:cNvPr>
          <p:cNvSpPr/>
          <p:nvPr/>
        </p:nvSpPr>
        <p:spPr>
          <a:xfrm>
            <a:off x="1745247" y="3033985"/>
            <a:ext cx="457200" cy="548640"/>
          </a:xfrm>
          <a:prstGeom prst="can">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tx1"/>
                </a:solidFill>
                <a:latin typeface="Arial" panose="020B0604020202020204" pitchFamily="34" charset="0"/>
                <a:cs typeface="Arial" panose="020B0604020202020204" pitchFamily="34" charset="0"/>
              </a:rPr>
              <a:t>SQL</a:t>
            </a:r>
          </a:p>
          <a:p>
            <a:pPr algn="ctr"/>
            <a:r>
              <a:rPr lang="en-US" sz="900" b="1" dirty="0">
                <a:solidFill>
                  <a:schemeClr val="tx1"/>
                </a:solidFill>
                <a:latin typeface="Arial" panose="020B0604020202020204" pitchFamily="34" charset="0"/>
                <a:cs typeface="Arial" panose="020B0604020202020204" pitchFamily="34" charset="0"/>
              </a:rPr>
              <a:t>Server</a:t>
            </a:r>
          </a:p>
        </p:txBody>
      </p:sp>
      <p:sp>
        <p:nvSpPr>
          <p:cNvPr id="13" name="Cylinder 12">
            <a:extLst>
              <a:ext uri="{FF2B5EF4-FFF2-40B4-BE49-F238E27FC236}">
                <a16:creationId xmlns:a16="http://schemas.microsoft.com/office/drawing/2014/main" id="{80AAAD6A-5E00-0204-797F-FB1F9EE3FC90}"/>
              </a:ext>
            </a:extLst>
          </p:cNvPr>
          <p:cNvSpPr/>
          <p:nvPr/>
        </p:nvSpPr>
        <p:spPr>
          <a:xfrm>
            <a:off x="2888247" y="4041059"/>
            <a:ext cx="457200" cy="548640"/>
          </a:xfrm>
          <a:prstGeom prst="can">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tx1"/>
                </a:solidFill>
                <a:latin typeface="Arial" panose="020B0604020202020204" pitchFamily="34" charset="0"/>
                <a:cs typeface="Arial" panose="020B0604020202020204" pitchFamily="34" charset="0"/>
              </a:rPr>
              <a:t>Oracle</a:t>
            </a:r>
          </a:p>
        </p:txBody>
      </p:sp>
      <p:sp>
        <p:nvSpPr>
          <p:cNvPr id="14" name="Cylinder 13">
            <a:extLst>
              <a:ext uri="{FF2B5EF4-FFF2-40B4-BE49-F238E27FC236}">
                <a16:creationId xmlns:a16="http://schemas.microsoft.com/office/drawing/2014/main" id="{5C3E72ED-2C94-3EC0-44E1-9E8916E0A8BA}"/>
              </a:ext>
            </a:extLst>
          </p:cNvPr>
          <p:cNvSpPr/>
          <p:nvPr/>
        </p:nvSpPr>
        <p:spPr>
          <a:xfrm>
            <a:off x="5268858" y="4041059"/>
            <a:ext cx="457200" cy="548640"/>
          </a:xfrm>
          <a:prstGeom prst="can">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tx1"/>
                </a:solidFill>
                <a:latin typeface="Arial" panose="020B0604020202020204" pitchFamily="34" charset="0"/>
                <a:cs typeface="Arial" panose="020B0604020202020204" pitchFamily="34" charset="0"/>
              </a:rPr>
              <a:t>Oracle</a:t>
            </a:r>
          </a:p>
        </p:txBody>
      </p:sp>
      <p:sp>
        <p:nvSpPr>
          <p:cNvPr id="15" name="Cylinder 14">
            <a:extLst>
              <a:ext uri="{FF2B5EF4-FFF2-40B4-BE49-F238E27FC236}">
                <a16:creationId xmlns:a16="http://schemas.microsoft.com/office/drawing/2014/main" id="{5E213BCD-0565-732C-272F-EA37759BE657}"/>
              </a:ext>
            </a:extLst>
          </p:cNvPr>
          <p:cNvSpPr/>
          <p:nvPr/>
        </p:nvSpPr>
        <p:spPr>
          <a:xfrm>
            <a:off x="6792858" y="4041059"/>
            <a:ext cx="457200" cy="548640"/>
          </a:xfrm>
          <a:prstGeom prst="can">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tx1"/>
                </a:solidFill>
                <a:latin typeface="Arial" panose="020B0604020202020204" pitchFamily="34" charset="0"/>
                <a:cs typeface="Arial" panose="020B0604020202020204" pitchFamily="34" charset="0"/>
              </a:rPr>
              <a:t>SQL</a:t>
            </a:r>
          </a:p>
          <a:p>
            <a:pPr algn="ctr"/>
            <a:r>
              <a:rPr lang="en-US" sz="900" b="1" dirty="0">
                <a:solidFill>
                  <a:schemeClr val="tx1"/>
                </a:solidFill>
                <a:latin typeface="Arial" panose="020B0604020202020204" pitchFamily="34" charset="0"/>
                <a:cs typeface="Arial" panose="020B0604020202020204" pitchFamily="34" charset="0"/>
              </a:rPr>
              <a:t>Server</a:t>
            </a:r>
          </a:p>
        </p:txBody>
      </p:sp>
      <p:sp>
        <p:nvSpPr>
          <p:cNvPr id="16" name="Cylinder 15">
            <a:extLst>
              <a:ext uri="{FF2B5EF4-FFF2-40B4-BE49-F238E27FC236}">
                <a16:creationId xmlns:a16="http://schemas.microsoft.com/office/drawing/2014/main" id="{CBF7DB14-8863-0765-6D0F-1A07F8658D3E}"/>
              </a:ext>
            </a:extLst>
          </p:cNvPr>
          <p:cNvSpPr/>
          <p:nvPr/>
        </p:nvSpPr>
        <p:spPr>
          <a:xfrm>
            <a:off x="6030858" y="4041059"/>
            <a:ext cx="457200" cy="548640"/>
          </a:xfrm>
          <a:prstGeom prst="can">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tx1"/>
                </a:solidFill>
                <a:latin typeface="Arial" panose="020B0604020202020204" pitchFamily="34" charset="0"/>
                <a:cs typeface="Arial" panose="020B0604020202020204" pitchFamily="34" charset="0"/>
              </a:rPr>
              <a:t>Oracle</a:t>
            </a:r>
          </a:p>
        </p:txBody>
      </p:sp>
      <p:sp>
        <p:nvSpPr>
          <p:cNvPr id="17" name="Cylinder 16">
            <a:extLst>
              <a:ext uri="{FF2B5EF4-FFF2-40B4-BE49-F238E27FC236}">
                <a16:creationId xmlns:a16="http://schemas.microsoft.com/office/drawing/2014/main" id="{C26FA978-9E1A-670C-72E6-8DBD745B1D8D}"/>
              </a:ext>
            </a:extLst>
          </p:cNvPr>
          <p:cNvSpPr/>
          <p:nvPr/>
        </p:nvSpPr>
        <p:spPr>
          <a:xfrm>
            <a:off x="6411858" y="3033985"/>
            <a:ext cx="457200" cy="548640"/>
          </a:xfrm>
          <a:prstGeom prst="can">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tx1"/>
                </a:solidFill>
                <a:latin typeface="Arial" panose="020B0604020202020204" pitchFamily="34" charset="0"/>
                <a:cs typeface="Arial" panose="020B0604020202020204" pitchFamily="34" charset="0"/>
              </a:rPr>
              <a:t>Oracle</a:t>
            </a:r>
          </a:p>
        </p:txBody>
      </p:sp>
      <p:sp>
        <p:nvSpPr>
          <p:cNvPr id="18" name="Cylinder 17">
            <a:extLst>
              <a:ext uri="{FF2B5EF4-FFF2-40B4-BE49-F238E27FC236}">
                <a16:creationId xmlns:a16="http://schemas.microsoft.com/office/drawing/2014/main" id="{02D094C8-8D03-C138-64CF-01256FFBEA79}"/>
              </a:ext>
            </a:extLst>
          </p:cNvPr>
          <p:cNvSpPr/>
          <p:nvPr/>
        </p:nvSpPr>
        <p:spPr>
          <a:xfrm>
            <a:off x="2126247" y="4041059"/>
            <a:ext cx="457200" cy="548640"/>
          </a:xfrm>
          <a:prstGeom prst="can">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tx1"/>
                </a:solidFill>
                <a:latin typeface="Arial" panose="020B0604020202020204" pitchFamily="34" charset="0"/>
                <a:cs typeface="Arial" panose="020B0604020202020204" pitchFamily="34" charset="0"/>
              </a:rPr>
              <a:t>Oracle</a:t>
            </a:r>
          </a:p>
        </p:txBody>
      </p:sp>
      <p:sp>
        <p:nvSpPr>
          <p:cNvPr id="21" name="Cylinder 20">
            <a:extLst>
              <a:ext uri="{FF2B5EF4-FFF2-40B4-BE49-F238E27FC236}">
                <a16:creationId xmlns:a16="http://schemas.microsoft.com/office/drawing/2014/main" id="{2E2A2F46-291C-AFC1-11CE-43427C0F3890}"/>
              </a:ext>
            </a:extLst>
          </p:cNvPr>
          <p:cNvSpPr/>
          <p:nvPr/>
        </p:nvSpPr>
        <p:spPr>
          <a:xfrm>
            <a:off x="602247" y="4041059"/>
            <a:ext cx="457200" cy="548640"/>
          </a:xfrm>
          <a:prstGeom prst="can">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tx1"/>
                </a:solidFill>
                <a:latin typeface="Arial" panose="020B0604020202020204" pitchFamily="34" charset="0"/>
                <a:cs typeface="Arial" panose="020B0604020202020204" pitchFamily="34" charset="0"/>
              </a:rPr>
              <a:t>SQL</a:t>
            </a:r>
          </a:p>
          <a:p>
            <a:pPr algn="ctr"/>
            <a:r>
              <a:rPr lang="en-US" sz="900" b="1" dirty="0">
                <a:solidFill>
                  <a:schemeClr val="tx1"/>
                </a:solidFill>
                <a:latin typeface="Arial" panose="020B0604020202020204" pitchFamily="34" charset="0"/>
                <a:cs typeface="Arial" panose="020B0604020202020204" pitchFamily="34" charset="0"/>
              </a:rPr>
              <a:t>Server</a:t>
            </a:r>
          </a:p>
        </p:txBody>
      </p:sp>
      <p:sp>
        <p:nvSpPr>
          <p:cNvPr id="22" name="Cylinder 21">
            <a:extLst>
              <a:ext uri="{FF2B5EF4-FFF2-40B4-BE49-F238E27FC236}">
                <a16:creationId xmlns:a16="http://schemas.microsoft.com/office/drawing/2014/main" id="{BD51B522-5228-3A78-9083-49F928D4F598}"/>
              </a:ext>
            </a:extLst>
          </p:cNvPr>
          <p:cNvSpPr/>
          <p:nvPr/>
        </p:nvSpPr>
        <p:spPr>
          <a:xfrm>
            <a:off x="1364247" y="4041059"/>
            <a:ext cx="457200" cy="548640"/>
          </a:xfrm>
          <a:prstGeom prst="can">
            <a:avLst/>
          </a:prstGeom>
          <a:solidFill>
            <a:srgbClr val="C0167A"/>
          </a:solidFill>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tx1"/>
                </a:solidFill>
                <a:latin typeface="Arial" panose="020B0604020202020204" pitchFamily="34" charset="0"/>
                <a:cs typeface="Arial" panose="020B0604020202020204" pitchFamily="34" charset="0"/>
              </a:rPr>
              <a:t>SQL</a:t>
            </a:r>
          </a:p>
          <a:p>
            <a:pPr algn="ctr"/>
            <a:r>
              <a:rPr lang="en-US" sz="900" b="1" dirty="0">
                <a:solidFill>
                  <a:schemeClr val="tx1"/>
                </a:solidFill>
                <a:latin typeface="Arial" panose="020B0604020202020204" pitchFamily="34" charset="0"/>
                <a:cs typeface="Arial" panose="020B0604020202020204" pitchFamily="34" charset="0"/>
              </a:rPr>
              <a:t>Server</a:t>
            </a:r>
          </a:p>
        </p:txBody>
      </p:sp>
      <p:cxnSp>
        <p:nvCxnSpPr>
          <p:cNvPr id="24" name="Straight Connector 23">
            <a:extLst>
              <a:ext uri="{FF2B5EF4-FFF2-40B4-BE49-F238E27FC236}">
                <a16:creationId xmlns:a16="http://schemas.microsoft.com/office/drawing/2014/main" id="{B28D567F-4BDA-CF59-A47B-45467E893E92}"/>
              </a:ext>
            </a:extLst>
          </p:cNvPr>
          <p:cNvCxnSpPr>
            <a:cxnSpLocks/>
            <a:endCxn id="12" idx="3"/>
          </p:cNvCxnSpPr>
          <p:nvPr/>
        </p:nvCxnSpPr>
        <p:spPr>
          <a:xfrm flipV="1">
            <a:off x="830847" y="3582625"/>
            <a:ext cx="1143000" cy="443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73EAD4-CE34-34F6-B6DF-E49BEE182ADE}"/>
              </a:ext>
            </a:extLst>
          </p:cNvPr>
          <p:cNvCxnSpPr>
            <a:cxnSpLocks/>
            <a:stCxn id="22" idx="1"/>
            <a:endCxn id="12" idx="3"/>
          </p:cNvCxnSpPr>
          <p:nvPr/>
        </p:nvCxnSpPr>
        <p:spPr>
          <a:xfrm flipV="1">
            <a:off x="1592847" y="3582625"/>
            <a:ext cx="381000" cy="458434"/>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DE1D3E-13B1-C815-456C-FC507A0B26F7}"/>
              </a:ext>
            </a:extLst>
          </p:cNvPr>
          <p:cNvSpPr txBox="1"/>
          <p:nvPr/>
        </p:nvSpPr>
        <p:spPr>
          <a:xfrm>
            <a:off x="3787271" y="3033985"/>
            <a:ext cx="1039762" cy="507831"/>
          </a:xfrm>
          <a:prstGeom prst="rect">
            <a:avLst/>
          </a:prstGeom>
          <a:noFill/>
        </p:spPr>
        <p:txBody>
          <a:bodyPr wrap="square" rtlCol="0">
            <a:spAutoFit/>
          </a:bodyPr>
          <a:lstStyle/>
          <a:p>
            <a:r>
              <a:rPr lang="en-US" dirty="0"/>
              <a:t>Driving Database</a:t>
            </a:r>
          </a:p>
        </p:txBody>
      </p:sp>
      <p:sp>
        <p:nvSpPr>
          <p:cNvPr id="30" name="TextBox 29">
            <a:extLst>
              <a:ext uri="{FF2B5EF4-FFF2-40B4-BE49-F238E27FC236}">
                <a16:creationId xmlns:a16="http://schemas.microsoft.com/office/drawing/2014/main" id="{84A95CFB-4169-8D8E-0FB8-44A9A355FFA2}"/>
              </a:ext>
            </a:extLst>
          </p:cNvPr>
          <p:cNvSpPr txBox="1"/>
          <p:nvPr/>
        </p:nvSpPr>
        <p:spPr>
          <a:xfrm>
            <a:off x="3787271" y="4081868"/>
            <a:ext cx="1039762" cy="507831"/>
          </a:xfrm>
          <a:prstGeom prst="rect">
            <a:avLst/>
          </a:prstGeom>
          <a:noFill/>
        </p:spPr>
        <p:txBody>
          <a:bodyPr wrap="square" rtlCol="0">
            <a:spAutoFit/>
          </a:bodyPr>
          <a:lstStyle/>
          <a:p>
            <a:r>
              <a:rPr lang="en-US" dirty="0"/>
              <a:t>Remote Databases</a:t>
            </a:r>
          </a:p>
        </p:txBody>
      </p:sp>
      <p:cxnSp>
        <p:nvCxnSpPr>
          <p:cNvPr id="31" name="Straight Connector 30">
            <a:extLst>
              <a:ext uri="{FF2B5EF4-FFF2-40B4-BE49-F238E27FC236}">
                <a16:creationId xmlns:a16="http://schemas.microsoft.com/office/drawing/2014/main" id="{9EC9F6BC-CB31-09BA-1876-E62136655403}"/>
              </a:ext>
            </a:extLst>
          </p:cNvPr>
          <p:cNvCxnSpPr>
            <a:cxnSpLocks/>
          </p:cNvCxnSpPr>
          <p:nvPr/>
        </p:nvCxnSpPr>
        <p:spPr>
          <a:xfrm flipV="1">
            <a:off x="6297558" y="3567877"/>
            <a:ext cx="381000" cy="458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24D81B-263E-FD90-83FF-7169AB5E5814}"/>
              </a:ext>
            </a:extLst>
          </p:cNvPr>
          <p:cNvCxnSpPr>
            <a:cxnSpLocks/>
            <a:stCxn id="18" idx="1"/>
            <a:endCxn id="12" idx="3"/>
          </p:cNvCxnSpPr>
          <p:nvPr/>
        </p:nvCxnSpPr>
        <p:spPr>
          <a:xfrm flipH="1" flipV="1">
            <a:off x="1973847" y="3582625"/>
            <a:ext cx="381000" cy="4584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3577AF-CB74-CD42-844E-979D5949F063}"/>
              </a:ext>
            </a:extLst>
          </p:cNvPr>
          <p:cNvCxnSpPr>
            <a:cxnSpLocks/>
            <a:endCxn id="17" idx="3"/>
          </p:cNvCxnSpPr>
          <p:nvPr/>
        </p:nvCxnSpPr>
        <p:spPr>
          <a:xfrm flipH="1" flipV="1">
            <a:off x="6640458" y="3582625"/>
            <a:ext cx="378564" cy="468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D859C5-B832-A3CC-C8C6-6D3859E1144F}"/>
              </a:ext>
            </a:extLst>
          </p:cNvPr>
          <p:cNvCxnSpPr>
            <a:cxnSpLocks/>
            <a:stCxn id="9" idx="1"/>
            <a:endCxn id="17" idx="3"/>
          </p:cNvCxnSpPr>
          <p:nvPr/>
        </p:nvCxnSpPr>
        <p:spPr>
          <a:xfrm flipH="1" flipV="1">
            <a:off x="6640458" y="3582625"/>
            <a:ext cx="1143000" cy="458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7949E38-A9E0-A563-C84A-C2457603B5D8}"/>
              </a:ext>
            </a:extLst>
          </p:cNvPr>
          <p:cNvCxnSpPr>
            <a:cxnSpLocks/>
            <a:stCxn id="13" idx="1"/>
            <a:endCxn id="12" idx="3"/>
          </p:cNvCxnSpPr>
          <p:nvPr/>
        </p:nvCxnSpPr>
        <p:spPr>
          <a:xfrm flipH="1" flipV="1">
            <a:off x="1973847" y="3582625"/>
            <a:ext cx="1143000" cy="4584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0DDFBE1-9C51-28B1-2325-EEF17380D65F}"/>
              </a:ext>
            </a:extLst>
          </p:cNvPr>
          <p:cNvCxnSpPr>
            <a:cxnSpLocks/>
            <a:endCxn id="17" idx="3"/>
          </p:cNvCxnSpPr>
          <p:nvPr/>
        </p:nvCxnSpPr>
        <p:spPr>
          <a:xfrm flipV="1">
            <a:off x="5497458" y="3582625"/>
            <a:ext cx="1143000" cy="443686"/>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DE0C3B1-1489-E96D-5504-FC1C31A2F432}"/>
              </a:ext>
            </a:extLst>
          </p:cNvPr>
          <p:cNvSpPr txBox="1"/>
          <p:nvPr/>
        </p:nvSpPr>
        <p:spPr>
          <a:xfrm>
            <a:off x="2266355" y="3598768"/>
            <a:ext cx="1039762" cy="246221"/>
          </a:xfrm>
          <a:prstGeom prst="rect">
            <a:avLst/>
          </a:prstGeom>
          <a:noFill/>
        </p:spPr>
        <p:txBody>
          <a:bodyPr wrap="square" rtlCol="0">
            <a:spAutoFit/>
          </a:bodyPr>
          <a:lstStyle/>
          <a:p>
            <a:r>
              <a:rPr lang="en-US" sz="1000" dirty="0"/>
              <a:t>Open Query</a:t>
            </a:r>
          </a:p>
        </p:txBody>
      </p:sp>
      <p:sp>
        <p:nvSpPr>
          <p:cNvPr id="47" name="TextBox 46">
            <a:extLst>
              <a:ext uri="{FF2B5EF4-FFF2-40B4-BE49-F238E27FC236}">
                <a16:creationId xmlns:a16="http://schemas.microsoft.com/office/drawing/2014/main" id="{A29FB093-4C58-4135-9996-537090ABCA8E}"/>
              </a:ext>
            </a:extLst>
          </p:cNvPr>
          <p:cNvSpPr txBox="1"/>
          <p:nvPr/>
        </p:nvSpPr>
        <p:spPr>
          <a:xfrm>
            <a:off x="599811" y="3598768"/>
            <a:ext cx="1344548" cy="400110"/>
          </a:xfrm>
          <a:prstGeom prst="rect">
            <a:avLst/>
          </a:prstGeom>
          <a:noFill/>
        </p:spPr>
        <p:txBody>
          <a:bodyPr wrap="square" rtlCol="0">
            <a:spAutoFit/>
          </a:bodyPr>
          <a:lstStyle/>
          <a:p>
            <a:r>
              <a:rPr lang="en-US" sz="1000" dirty="0"/>
              <a:t>Linked Server</a:t>
            </a:r>
          </a:p>
          <a:p>
            <a:r>
              <a:rPr lang="en-US" sz="1000" dirty="0"/>
              <a:t> or Open Query</a:t>
            </a:r>
          </a:p>
        </p:txBody>
      </p:sp>
      <p:sp>
        <p:nvSpPr>
          <p:cNvPr id="48" name="TextBox 47">
            <a:extLst>
              <a:ext uri="{FF2B5EF4-FFF2-40B4-BE49-F238E27FC236}">
                <a16:creationId xmlns:a16="http://schemas.microsoft.com/office/drawing/2014/main" id="{7AD3BC73-A374-A292-6DEC-FD98D1F9575F}"/>
              </a:ext>
            </a:extLst>
          </p:cNvPr>
          <p:cNvSpPr txBox="1"/>
          <p:nvPr/>
        </p:nvSpPr>
        <p:spPr>
          <a:xfrm>
            <a:off x="5266398" y="3598768"/>
            <a:ext cx="1039762" cy="246221"/>
          </a:xfrm>
          <a:prstGeom prst="rect">
            <a:avLst/>
          </a:prstGeom>
          <a:noFill/>
        </p:spPr>
        <p:txBody>
          <a:bodyPr wrap="square" rtlCol="0">
            <a:spAutoFit/>
          </a:bodyPr>
          <a:lstStyle/>
          <a:p>
            <a:r>
              <a:rPr lang="en-US" sz="1000" dirty="0"/>
              <a:t>DB Link</a:t>
            </a:r>
          </a:p>
        </p:txBody>
      </p:sp>
      <p:sp>
        <p:nvSpPr>
          <p:cNvPr id="49" name="TextBox 48">
            <a:extLst>
              <a:ext uri="{FF2B5EF4-FFF2-40B4-BE49-F238E27FC236}">
                <a16:creationId xmlns:a16="http://schemas.microsoft.com/office/drawing/2014/main" id="{C84246ED-2B20-2449-0CFC-42AB34DD1407}"/>
              </a:ext>
            </a:extLst>
          </p:cNvPr>
          <p:cNvSpPr txBox="1"/>
          <p:nvPr/>
        </p:nvSpPr>
        <p:spPr>
          <a:xfrm>
            <a:off x="7395104" y="3598768"/>
            <a:ext cx="753402" cy="246221"/>
          </a:xfrm>
          <a:prstGeom prst="rect">
            <a:avLst/>
          </a:prstGeom>
          <a:noFill/>
        </p:spPr>
        <p:txBody>
          <a:bodyPr wrap="square" rtlCol="0">
            <a:spAutoFit/>
          </a:bodyPr>
          <a:lstStyle/>
          <a:p>
            <a:r>
              <a:rPr lang="en-US" sz="1000" dirty="0"/>
              <a:t>DB Link</a:t>
            </a:r>
          </a:p>
        </p:txBody>
      </p:sp>
    </p:spTree>
    <p:extLst>
      <p:ext uri="{BB962C8B-B14F-4D97-AF65-F5344CB8AC3E}">
        <p14:creationId xmlns:p14="http://schemas.microsoft.com/office/powerpoint/2010/main" val="1301079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BA1B0A-05C0-8F26-7F3D-880CE456F502}"/>
              </a:ext>
            </a:extLst>
          </p:cNvPr>
          <p:cNvSpPr>
            <a:spLocks noGrp="1"/>
          </p:cNvSpPr>
          <p:nvPr>
            <p:ph type="title"/>
          </p:nvPr>
        </p:nvSpPr>
        <p:spPr>
          <a:xfrm>
            <a:off x="201930" y="86455"/>
            <a:ext cx="8714943" cy="682400"/>
          </a:xfrm>
        </p:spPr>
        <p:txBody>
          <a:bodyPr/>
          <a:lstStyle/>
          <a:p>
            <a:r>
              <a:rPr lang="en-US" dirty="0"/>
              <a:t>Traditional Data Architecture</a:t>
            </a:r>
          </a:p>
        </p:txBody>
      </p:sp>
      <p:sp>
        <p:nvSpPr>
          <p:cNvPr id="9" name="Rectangle 8">
            <a:hlinkClick r:id="" action="ppaction://noaction"/>
          </p:cNvPr>
          <p:cNvSpPr/>
          <p:nvPr/>
        </p:nvSpPr>
        <p:spPr bwMode="auto">
          <a:xfrm>
            <a:off x="6725755" y="1711585"/>
            <a:ext cx="1785199" cy="2530913"/>
          </a:xfrm>
          <a:prstGeom prst="rect">
            <a:avLst/>
          </a:prstGeom>
          <a:solidFill>
            <a:schemeClr val="accent1">
              <a:lumMod val="40000"/>
              <a:lumOff val="60000"/>
            </a:scheme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67232" tIns="67232" rIns="134464" bIns="107571" numCol="1" spcCol="0" rtlCol="0" fromWordArt="0" anchor="t" anchorCtr="0" forceAA="0" compatLnSpc="1">
            <a:prstTxWarp prst="textNoShape">
              <a:avLst/>
            </a:prstTxWarp>
            <a:noAutofit/>
          </a:bodyPr>
          <a:lstStyle/>
          <a:p>
            <a:pPr defTabSz="571217">
              <a:lnSpc>
                <a:spcPct val="90000"/>
              </a:lnSpc>
              <a:defRPr/>
            </a:pPr>
            <a:r>
              <a:rPr lang="en-US" sz="1471" kern="0" dirty="0">
                <a:ln>
                  <a:solidFill>
                    <a:srgbClr val="FFFFFF">
                      <a:alpha val="0"/>
                    </a:srgbClr>
                  </a:solidFill>
                </a:ln>
                <a:gradFill>
                  <a:gsLst>
                    <a:gs pos="56637">
                      <a:srgbClr val="FFFFFF"/>
                    </a:gs>
                    <a:gs pos="11000">
                      <a:srgbClr val="FFFFFF"/>
                    </a:gs>
                  </a:gsLst>
                  <a:lin ang="5400000" scaled="0"/>
                </a:gradFill>
                <a:latin typeface="Calibri" panose="020F0502020204030204"/>
              </a:rPr>
              <a:t>BI &amp; Analytics</a:t>
            </a:r>
          </a:p>
        </p:txBody>
      </p:sp>
      <p:sp>
        <p:nvSpPr>
          <p:cNvPr id="10" name="TextBox 9"/>
          <p:cNvSpPr txBox="1"/>
          <p:nvPr/>
        </p:nvSpPr>
        <p:spPr>
          <a:xfrm>
            <a:off x="7636888" y="2759174"/>
            <a:ext cx="648285" cy="12214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Dashboards</a:t>
            </a:r>
          </a:p>
        </p:txBody>
      </p:sp>
      <p:sp>
        <p:nvSpPr>
          <p:cNvPr id="11" name="TextBox 10"/>
          <p:cNvSpPr txBox="1"/>
          <p:nvPr/>
        </p:nvSpPr>
        <p:spPr>
          <a:xfrm>
            <a:off x="6926337" y="2759174"/>
            <a:ext cx="546886" cy="12214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Reporting</a:t>
            </a:r>
          </a:p>
        </p:txBody>
      </p:sp>
      <p:pic>
        <p:nvPicPr>
          <p:cNvPr id="12" name="Picture 2" descr="\\MAGNUM\Projects\Microsoft\Cloud Power FY12\Design\ICONS_PNG\Pie.png"/>
          <p:cNvPicPr>
            <a:picLocks noChangeAspect="1" noChangeArrowheads="1"/>
          </p:cNvPicPr>
          <p:nvPr/>
        </p:nvPicPr>
        <p:blipFill rotWithShape="1">
          <a:blip r:embed="rId3" cstate="print">
            <a:lum bright="100000"/>
            <a:extLst>
              <a:ext uri="{28A0092B-C50C-407E-A947-70E740481C1C}">
                <a14:useLocalDpi xmlns:a14="http://schemas.microsoft.com/office/drawing/2010/main" val="0"/>
              </a:ext>
            </a:extLst>
          </a:blip>
          <a:srcRect l="7278" t="7278" r="7278" b="7278"/>
          <a:stretch/>
        </p:blipFill>
        <p:spPr bwMode="auto">
          <a:xfrm>
            <a:off x="7654873" y="2161823"/>
            <a:ext cx="558269" cy="519493"/>
          </a:xfrm>
          <a:prstGeom prst="rect">
            <a:avLst/>
          </a:prstGeom>
          <a:noFill/>
          <a:ln w="15875">
            <a:noFill/>
          </a:ln>
        </p:spPr>
      </p:pic>
      <p:sp>
        <p:nvSpPr>
          <p:cNvPr id="13" name="Freeform 6"/>
          <p:cNvSpPr>
            <a:spLocks noChangeAspect="1" noEditPoints="1"/>
          </p:cNvSpPr>
          <p:nvPr/>
        </p:nvSpPr>
        <p:spPr bwMode="black">
          <a:xfrm>
            <a:off x="6992440" y="2161822"/>
            <a:ext cx="415895" cy="495068"/>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67232" tIns="33616" rIns="67232" bIns="33616" numCol="1" anchor="t" anchorCtr="0" compatLnSpc="1">
            <a:prstTxWarp prst="textNoShape">
              <a:avLst/>
            </a:prstTxWarp>
          </a:bodyPr>
          <a:lstStyle/>
          <a:p>
            <a:pPr defTabSz="672131"/>
            <a:endParaRPr lang="en-US" sz="1250">
              <a:solidFill>
                <a:srgbClr val="000000"/>
              </a:solidFill>
              <a:latin typeface="Calibri" panose="020F0502020204030204"/>
            </a:endParaRPr>
          </a:p>
        </p:txBody>
      </p:sp>
      <p:sp>
        <p:nvSpPr>
          <p:cNvPr id="14" name="Right Arrow 13"/>
          <p:cNvSpPr/>
          <p:nvPr/>
        </p:nvSpPr>
        <p:spPr bwMode="auto">
          <a:xfrm>
            <a:off x="2526714" y="2334544"/>
            <a:ext cx="319220" cy="239906"/>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pPr>
            <a:endParaRPr lang="en-US" sz="1471" b="1" dirty="0">
              <a:solidFill>
                <a:srgbClr val="FFFFFF"/>
              </a:solidFill>
              <a:latin typeface="Segoe UI Light"/>
              <a:ea typeface="Segoe UI" pitchFamily="34" charset="0"/>
              <a:cs typeface="Segoe UI" pitchFamily="34" charset="0"/>
            </a:endParaRPr>
          </a:p>
        </p:txBody>
      </p:sp>
      <p:sp>
        <p:nvSpPr>
          <p:cNvPr id="15" name="Right Arrow 14"/>
          <p:cNvSpPr/>
          <p:nvPr/>
        </p:nvSpPr>
        <p:spPr bwMode="auto">
          <a:xfrm>
            <a:off x="4041254" y="2334544"/>
            <a:ext cx="322713" cy="239906"/>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pPr>
            <a:endParaRPr lang="en-US" sz="1471" b="1" dirty="0">
              <a:solidFill>
                <a:srgbClr val="FFFFFF"/>
              </a:solidFill>
              <a:latin typeface="Segoe UI Light"/>
              <a:ea typeface="Segoe UI" pitchFamily="34" charset="0"/>
              <a:cs typeface="Segoe UI" pitchFamily="34" charset="0"/>
            </a:endParaRPr>
          </a:p>
        </p:txBody>
      </p:sp>
      <p:sp>
        <p:nvSpPr>
          <p:cNvPr id="16" name="Right Arrow 15"/>
          <p:cNvSpPr/>
          <p:nvPr/>
        </p:nvSpPr>
        <p:spPr bwMode="auto">
          <a:xfrm>
            <a:off x="6402673" y="2334544"/>
            <a:ext cx="322713" cy="239906"/>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pPr>
            <a:endParaRPr lang="en-US" sz="1471" b="1" dirty="0">
              <a:solidFill>
                <a:srgbClr val="FFFFFF"/>
              </a:solidFill>
              <a:latin typeface="Segoe UI Light"/>
              <a:ea typeface="Segoe UI" pitchFamily="34" charset="0"/>
              <a:cs typeface="Segoe UI" pitchFamily="34" charset="0"/>
            </a:endParaRPr>
          </a:p>
        </p:txBody>
      </p:sp>
      <p:grpSp>
        <p:nvGrpSpPr>
          <p:cNvPr id="17" name="Group 16"/>
          <p:cNvGrpSpPr/>
          <p:nvPr/>
        </p:nvGrpSpPr>
        <p:grpSpPr>
          <a:xfrm>
            <a:off x="2856274" y="1711585"/>
            <a:ext cx="1184612" cy="1485824"/>
            <a:chOff x="3808365" y="2181444"/>
            <a:chExt cx="1579482" cy="1981099"/>
          </a:xfrm>
        </p:grpSpPr>
        <p:sp>
          <p:nvSpPr>
            <p:cNvPr id="18" name="Rectangle 17">
              <a:hlinkClick r:id="" action="ppaction://noaction"/>
            </p:cNvPr>
            <p:cNvSpPr/>
            <p:nvPr/>
          </p:nvSpPr>
          <p:spPr bwMode="auto">
            <a:xfrm>
              <a:off x="3808365" y="2181444"/>
              <a:ext cx="1579482" cy="1981099"/>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67232" tIns="67232" rIns="134464" bIns="107571" numCol="1" spcCol="0" rtlCol="0" fromWordArt="0" anchor="t" anchorCtr="0" forceAA="0" compatLnSpc="1">
              <a:prstTxWarp prst="textNoShape">
                <a:avLst/>
              </a:prstTxWarp>
              <a:noAutofit/>
            </a:bodyPr>
            <a:lstStyle/>
            <a:p>
              <a:pPr defTabSz="571217">
                <a:lnSpc>
                  <a:spcPct val="90000"/>
                </a:lnSpc>
                <a:defRPr/>
              </a:pPr>
              <a:r>
                <a:rPr lang="en-US" sz="1471" kern="0" dirty="0">
                  <a:ln>
                    <a:solidFill>
                      <a:srgbClr val="FFFFFF">
                        <a:alpha val="0"/>
                      </a:srgbClr>
                    </a:solidFill>
                  </a:ln>
                  <a:gradFill>
                    <a:gsLst>
                      <a:gs pos="56637">
                        <a:srgbClr val="FFFFFF"/>
                      </a:gs>
                      <a:gs pos="11000">
                        <a:srgbClr val="FFFFFF"/>
                      </a:gs>
                    </a:gsLst>
                    <a:lin ang="5400000" scaled="0"/>
                  </a:gradFill>
                  <a:latin typeface="Calibri" panose="020F0502020204030204"/>
                </a:rPr>
                <a:t>ETL</a:t>
              </a:r>
              <a:endParaRPr lang="en-US" sz="1324" kern="0" dirty="0">
                <a:ln>
                  <a:solidFill>
                    <a:srgbClr val="FFFFFF">
                      <a:alpha val="0"/>
                    </a:srgbClr>
                  </a:solidFill>
                </a:ln>
                <a:gradFill>
                  <a:gsLst>
                    <a:gs pos="56637">
                      <a:srgbClr val="FFFFFF"/>
                    </a:gs>
                    <a:gs pos="11000">
                      <a:srgbClr val="FFFFFF"/>
                    </a:gs>
                  </a:gsLst>
                  <a:lin ang="5400000" scaled="0"/>
                </a:gradFill>
                <a:latin typeface="Calibri" panose="020F0502020204030204"/>
              </a:endParaRPr>
            </a:p>
          </p:txBody>
        </p:sp>
        <p:sp>
          <p:nvSpPr>
            <p:cNvPr id="19" name="Freeform 18"/>
            <p:cNvSpPr/>
            <p:nvPr/>
          </p:nvSpPr>
          <p:spPr>
            <a:xfrm>
              <a:off x="4242004" y="2777907"/>
              <a:ext cx="716897" cy="11575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2" dirty="0">
                  <a:gradFill>
                    <a:gsLst>
                      <a:gs pos="0">
                        <a:srgbClr val="000000"/>
                      </a:gs>
                      <a:gs pos="100000">
                        <a:srgbClr val="000000"/>
                      </a:gs>
                    </a:gsLst>
                    <a:lin ang="5400000" scaled="1"/>
                  </a:gradFill>
                  <a:latin typeface="Calibri" panose="020F0502020204030204"/>
                </a:rPr>
                <a:t>Staging</a:t>
              </a:r>
            </a:p>
          </p:txBody>
        </p:sp>
        <p:sp>
          <p:nvSpPr>
            <p:cNvPr id="20" name="Oval 19"/>
            <p:cNvSpPr/>
            <p:nvPr/>
          </p:nvSpPr>
          <p:spPr>
            <a:xfrm>
              <a:off x="4309421" y="2814224"/>
              <a:ext cx="582060" cy="2301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21" name="Curved Down Arrow 20"/>
            <p:cNvSpPr/>
            <p:nvPr/>
          </p:nvSpPr>
          <p:spPr bwMode="auto">
            <a:xfrm>
              <a:off x="4377896" y="2467156"/>
              <a:ext cx="523707" cy="310550"/>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pPr>
              <a:endParaRPr lang="en-US" sz="1471" b="1" dirty="0">
                <a:solidFill>
                  <a:srgbClr val="FFFFFF"/>
                </a:solidFill>
                <a:latin typeface="Segoe UI Light"/>
                <a:ea typeface="Segoe UI" pitchFamily="34" charset="0"/>
                <a:cs typeface="Segoe UI" pitchFamily="34" charset="0"/>
              </a:endParaRPr>
            </a:p>
          </p:txBody>
        </p:sp>
      </p:grpSp>
      <p:grpSp>
        <p:nvGrpSpPr>
          <p:cNvPr id="22" name="Group 21"/>
          <p:cNvGrpSpPr/>
          <p:nvPr/>
        </p:nvGrpSpPr>
        <p:grpSpPr>
          <a:xfrm>
            <a:off x="4364335" y="1711584"/>
            <a:ext cx="2037970" cy="1491820"/>
            <a:chOff x="5819113" y="2181444"/>
            <a:chExt cx="2717293" cy="1989093"/>
          </a:xfrm>
        </p:grpSpPr>
        <p:sp>
          <p:nvSpPr>
            <p:cNvPr id="23" name="Rectangle 22">
              <a:hlinkClick r:id="" action="ppaction://noaction"/>
            </p:cNvPr>
            <p:cNvSpPr/>
            <p:nvPr/>
          </p:nvSpPr>
          <p:spPr bwMode="auto">
            <a:xfrm>
              <a:off x="5819113" y="2181444"/>
              <a:ext cx="2717293" cy="1981099"/>
            </a:xfrm>
            <a:prstGeom prst="rec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67232" tIns="67232" rIns="134464" bIns="107571" numCol="1" spcCol="0" rtlCol="0" fromWordArt="0" anchor="t" anchorCtr="0" forceAA="0" compatLnSpc="1">
              <a:prstTxWarp prst="textNoShape">
                <a:avLst/>
              </a:prstTxWarp>
              <a:noAutofit/>
            </a:bodyPr>
            <a:lstStyle/>
            <a:p>
              <a:pPr defTabSz="571217">
                <a:lnSpc>
                  <a:spcPct val="90000"/>
                </a:lnSpc>
                <a:defRPr/>
              </a:pPr>
              <a:r>
                <a:rPr lang="en-US" sz="1471" kern="0" dirty="0">
                  <a:ln>
                    <a:solidFill>
                      <a:srgbClr val="FFFFFF">
                        <a:alpha val="0"/>
                      </a:srgbClr>
                    </a:solidFill>
                  </a:ln>
                  <a:gradFill>
                    <a:gsLst>
                      <a:gs pos="56637">
                        <a:srgbClr val="FFFFFF"/>
                      </a:gs>
                      <a:gs pos="11000">
                        <a:srgbClr val="FFFFFF"/>
                      </a:gs>
                    </a:gsLst>
                    <a:lin ang="5400000" scaled="0"/>
                  </a:gradFill>
                  <a:latin typeface="Calibri" panose="020F0502020204030204"/>
                </a:rPr>
                <a:t>Data Warehouse</a:t>
              </a:r>
            </a:p>
          </p:txBody>
        </p:sp>
        <p:pic>
          <p:nvPicPr>
            <p:cNvPr id="24" name="Picture 2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12783" y="2575548"/>
              <a:ext cx="439301" cy="406354"/>
            </a:xfrm>
            <a:prstGeom prst="rect">
              <a:avLst/>
            </a:prstGeom>
            <a:solidFill>
              <a:srgbClr val="68217A"/>
            </a:solidFill>
          </p:spPr>
        </p:pic>
        <p:pic>
          <p:nvPicPr>
            <p:cNvPr id="25" name="Picture 2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12783" y="3088571"/>
              <a:ext cx="439301" cy="406354"/>
            </a:xfrm>
            <a:prstGeom prst="rect">
              <a:avLst/>
            </a:prstGeom>
            <a:solidFill>
              <a:srgbClr val="68217A"/>
            </a:solidFill>
          </p:spPr>
        </p:pic>
        <p:pic>
          <p:nvPicPr>
            <p:cNvPr id="26" name="Picture 2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12783" y="3618571"/>
              <a:ext cx="439301" cy="406354"/>
            </a:xfrm>
            <a:prstGeom prst="rect">
              <a:avLst/>
            </a:prstGeom>
            <a:solidFill>
              <a:srgbClr val="68217A"/>
            </a:solidFill>
          </p:spPr>
        </p:pic>
        <p:cxnSp>
          <p:nvCxnSpPr>
            <p:cNvPr id="27" name="Straight Arrow Connector 26"/>
            <p:cNvCxnSpPr/>
            <p:nvPr/>
          </p:nvCxnSpPr>
          <p:spPr>
            <a:xfrm flipV="1">
              <a:off x="7307389" y="2744684"/>
              <a:ext cx="482699" cy="545860"/>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6" idx="1"/>
            </p:cNvCxnSpPr>
            <p:nvPr/>
          </p:nvCxnSpPr>
          <p:spPr>
            <a:xfrm>
              <a:off x="7307317" y="3284828"/>
              <a:ext cx="505466" cy="536921"/>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5" idx="1"/>
            </p:cNvCxnSpPr>
            <p:nvPr/>
          </p:nvCxnSpPr>
          <p:spPr>
            <a:xfrm>
              <a:off x="7318291" y="3290544"/>
              <a:ext cx="494493" cy="1204"/>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6107761" y="2761242"/>
              <a:ext cx="1210529" cy="112520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31" name="Oval 30"/>
            <p:cNvSpPr/>
            <p:nvPr/>
          </p:nvSpPr>
          <p:spPr>
            <a:xfrm>
              <a:off x="6216152" y="2806339"/>
              <a:ext cx="982847" cy="2236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32" name="Lightning Bolt 31"/>
            <p:cNvSpPr/>
            <p:nvPr/>
          </p:nvSpPr>
          <p:spPr bwMode="auto">
            <a:xfrm rot="7027223">
              <a:off x="5967840" y="2818136"/>
              <a:ext cx="1504407" cy="1200396"/>
            </a:xfrm>
            <a:prstGeom prst="lightningBol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571217">
                <a:lnSpc>
                  <a:spcPct val="90000"/>
                </a:lnSpc>
              </a:pPr>
              <a:endParaRPr lang="en-US" sz="1324" kern="0" dirty="0">
                <a:ln>
                  <a:solidFill>
                    <a:srgbClr val="FFFFFF">
                      <a:alpha val="0"/>
                    </a:srgbClr>
                  </a:solidFill>
                </a:ln>
                <a:gradFill>
                  <a:gsLst>
                    <a:gs pos="56637">
                      <a:srgbClr val="FFFFFF"/>
                    </a:gs>
                    <a:gs pos="11000">
                      <a:srgbClr val="FFFFFF"/>
                    </a:gs>
                  </a:gsLst>
                  <a:lin ang="5400000" scaled="0"/>
                </a:gradFill>
                <a:latin typeface="Calibri" panose="020F0502020204030204"/>
              </a:endParaRPr>
            </a:p>
          </p:txBody>
        </p:sp>
      </p:grpSp>
      <p:grpSp>
        <p:nvGrpSpPr>
          <p:cNvPr id="33" name="Group 32"/>
          <p:cNvGrpSpPr/>
          <p:nvPr/>
        </p:nvGrpSpPr>
        <p:grpSpPr>
          <a:xfrm>
            <a:off x="7046251" y="1018314"/>
            <a:ext cx="620510" cy="464020"/>
            <a:chOff x="9336393" y="1268806"/>
            <a:chExt cx="827347" cy="618693"/>
          </a:xfrm>
        </p:grpSpPr>
        <p:sp>
          <p:nvSpPr>
            <p:cNvPr id="34" name="Freeform 57"/>
            <p:cNvSpPr>
              <a:spLocks/>
            </p:cNvSpPr>
            <p:nvPr/>
          </p:nvSpPr>
          <p:spPr bwMode="auto">
            <a:xfrm>
              <a:off x="9852477" y="1268806"/>
              <a:ext cx="311263" cy="531806"/>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solidFill>
              <a:schemeClr val="bg2">
                <a:lumMod val="90000"/>
              </a:schemeClr>
            </a:solidFill>
            <a:ln>
              <a:noFill/>
            </a:ln>
          </p:spPr>
          <p:txBody>
            <a:bodyPr vert="horz" wrap="square" lIns="65910" tIns="32955" rIns="65910" bIns="32955" numCol="1" anchor="t" anchorCtr="0" compatLnSpc="1">
              <a:prstTxWarp prst="textNoShape">
                <a:avLst/>
              </a:prstTxWarp>
            </a:bodyPr>
            <a:lstStyle/>
            <a:p>
              <a:endParaRPr lang="en-US" sz="1298">
                <a:solidFill>
                  <a:srgbClr val="000000"/>
                </a:solidFill>
                <a:latin typeface="Calibri" panose="020F0502020204030204"/>
              </a:endParaRPr>
            </a:p>
          </p:txBody>
        </p:sp>
        <p:sp>
          <p:nvSpPr>
            <p:cNvPr id="35" name="Freeform 58"/>
            <p:cNvSpPr>
              <a:spLocks/>
            </p:cNvSpPr>
            <p:nvPr/>
          </p:nvSpPr>
          <p:spPr bwMode="auto">
            <a:xfrm>
              <a:off x="9336393" y="1268806"/>
              <a:ext cx="312876" cy="531806"/>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solidFill>
              <a:schemeClr val="bg2">
                <a:lumMod val="90000"/>
              </a:schemeClr>
            </a:solidFill>
            <a:ln>
              <a:noFill/>
            </a:ln>
          </p:spPr>
          <p:txBody>
            <a:bodyPr vert="horz" wrap="square" lIns="65910" tIns="32955" rIns="65910" bIns="32955" numCol="1" anchor="t" anchorCtr="0" compatLnSpc="1">
              <a:prstTxWarp prst="textNoShape">
                <a:avLst/>
              </a:prstTxWarp>
            </a:bodyPr>
            <a:lstStyle/>
            <a:p>
              <a:endParaRPr lang="en-US" sz="1298">
                <a:solidFill>
                  <a:srgbClr val="000000"/>
                </a:solidFill>
                <a:latin typeface="Calibri" panose="020F0502020204030204"/>
              </a:endParaRPr>
            </a:p>
          </p:txBody>
        </p:sp>
        <p:sp>
          <p:nvSpPr>
            <p:cNvPr id="36" name="Freeform 59"/>
            <p:cNvSpPr>
              <a:spLocks/>
            </p:cNvSpPr>
            <p:nvPr/>
          </p:nvSpPr>
          <p:spPr bwMode="auto">
            <a:xfrm>
              <a:off x="9654107" y="1307755"/>
              <a:ext cx="193531" cy="226205"/>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bg2">
                <a:lumMod val="90000"/>
              </a:schemeClr>
            </a:solidFill>
            <a:ln>
              <a:noFill/>
            </a:ln>
          </p:spPr>
          <p:txBody>
            <a:bodyPr vert="horz" wrap="square" lIns="65910" tIns="32955" rIns="65910" bIns="32955" numCol="1" anchor="t" anchorCtr="0" compatLnSpc="1">
              <a:prstTxWarp prst="textNoShape">
                <a:avLst/>
              </a:prstTxWarp>
            </a:bodyPr>
            <a:lstStyle/>
            <a:p>
              <a:endParaRPr lang="en-US" sz="1298">
                <a:solidFill>
                  <a:srgbClr val="000000"/>
                </a:solidFill>
                <a:latin typeface="Calibri" panose="020F0502020204030204"/>
              </a:endParaRPr>
            </a:p>
          </p:txBody>
        </p:sp>
        <p:sp>
          <p:nvSpPr>
            <p:cNvPr id="37" name="Freeform 60"/>
            <p:cNvSpPr>
              <a:spLocks/>
            </p:cNvSpPr>
            <p:nvPr/>
          </p:nvSpPr>
          <p:spPr bwMode="auto">
            <a:xfrm>
              <a:off x="9570245" y="1530963"/>
              <a:ext cx="361257" cy="356536"/>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bg2">
                <a:lumMod val="90000"/>
              </a:schemeClr>
            </a:solidFill>
            <a:ln>
              <a:noFill/>
            </a:ln>
          </p:spPr>
          <p:txBody>
            <a:bodyPr vert="horz" wrap="square" lIns="65910" tIns="32955" rIns="65910" bIns="32955" numCol="1" anchor="t" anchorCtr="0" compatLnSpc="1">
              <a:prstTxWarp prst="textNoShape">
                <a:avLst/>
              </a:prstTxWarp>
            </a:bodyPr>
            <a:lstStyle/>
            <a:p>
              <a:endParaRPr lang="en-US" sz="1298">
                <a:solidFill>
                  <a:srgbClr val="000000"/>
                </a:solidFill>
                <a:latin typeface="Calibri" panose="020F0502020204030204"/>
              </a:endParaRPr>
            </a:p>
          </p:txBody>
        </p:sp>
      </p:grpSp>
      <p:grpSp>
        <p:nvGrpSpPr>
          <p:cNvPr id="39" name="Group 38"/>
          <p:cNvGrpSpPr/>
          <p:nvPr/>
        </p:nvGrpSpPr>
        <p:grpSpPr>
          <a:xfrm>
            <a:off x="1130006" y="925463"/>
            <a:ext cx="501569" cy="592437"/>
            <a:chOff x="1506674" y="1133282"/>
            <a:chExt cx="668759" cy="789916"/>
          </a:xfrm>
        </p:grpSpPr>
        <p:sp>
          <p:nvSpPr>
            <p:cNvPr id="40" name="Rectangle 39"/>
            <p:cNvSpPr/>
            <p:nvPr/>
          </p:nvSpPr>
          <p:spPr>
            <a:xfrm>
              <a:off x="1506674" y="1218258"/>
              <a:ext cx="544555" cy="587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41" name="Freeform 15"/>
            <p:cNvSpPr>
              <a:spLocks noEditPoints="1"/>
            </p:cNvSpPr>
            <p:nvPr/>
          </p:nvSpPr>
          <p:spPr bwMode="auto">
            <a:xfrm>
              <a:off x="1506674" y="1133282"/>
              <a:ext cx="668759" cy="789916"/>
            </a:xfrm>
            <a:custGeom>
              <a:avLst/>
              <a:gdLst>
                <a:gd name="T0" fmla="*/ 248 w 312"/>
                <a:gd name="T1" fmla="*/ 48 h 641"/>
                <a:gd name="T2" fmla="*/ 71 w 312"/>
                <a:gd name="T3" fmla="*/ 0 h 641"/>
                <a:gd name="T4" fmla="*/ 258 w 312"/>
                <a:gd name="T5" fmla="*/ 641 h 641"/>
                <a:gd name="T6" fmla="*/ 312 w 312"/>
                <a:gd name="T7" fmla="*/ 10 h 641"/>
                <a:gd name="T8" fmla="*/ 258 w 312"/>
                <a:gd name="T9" fmla="*/ 641 h 641"/>
                <a:gd name="T10" fmla="*/ 248 w 312"/>
                <a:gd name="T11" fmla="*/ 55 h 641"/>
                <a:gd name="T12" fmla="*/ 0 w 312"/>
                <a:gd name="T13" fmla="*/ 641 h 641"/>
                <a:gd name="T14" fmla="*/ 19 w 312"/>
                <a:gd name="T15" fmla="*/ 107 h 641"/>
                <a:gd name="T16" fmla="*/ 232 w 312"/>
                <a:gd name="T17" fmla="*/ 78 h 641"/>
                <a:gd name="T18" fmla="*/ 19 w 312"/>
                <a:gd name="T19" fmla="*/ 107 h 641"/>
                <a:gd name="T20" fmla="*/ 232 w 312"/>
                <a:gd name="T21" fmla="*/ 135 h 641"/>
                <a:gd name="T22" fmla="*/ 19 w 312"/>
                <a:gd name="T23" fmla="*/ 121 h 641"/>
                <a:gd name="T24" fmla="*/ 19 w 312"/>
                <a:gd name="T25" fmla="*/ 166 h 641"/>
                <a:gd name="T26" fmla="*/ 232 w 312"/>
                <a:gd name="T27" fmla="*/ 152 h 641"/>
                <a:gd name="T28" fmla="*/ 19 w 312"/>
                <a:gd name="T29" fmla="*/ 166 h 641"/>
                <a:gd name="T30" fmla="*/ 232 w 312"/>
                <a:gd name="T31" fmla="*/ 196 h 641"/>
                <a:gd name="T32" fmla="*/ 19 w 312"/>
                <a:gd name="T33" fmla="*/ 182 h 641"/>
                <a:gd name="T34" fmla="*/ 19 w 312"/>
                <a:gd name="T35" fmla="*/ 227 h 641"/>
                <a:gd name="T36" fmla="*/ 232 w 312"/>
                <a:gd name="T37" fmla="*/ 213 h 641"/>
                <a:gd name="T38" fmla="*/ 19 w 312"/>
                <a:gd name="T39" fmla="*/ 227 h 641"/>
                <a:gd name="T40" fmla="*/ 232 w 312"/>
                <a:gd name="T41" fmla="*/ 258 h 641"/>
                <a:gd name="T42" fmla="*/ 19 w 312"/>
                <a:gd name="T43" fmla="*/ 244 h 641"/>
                <a:gd name="T44" fmla="*/ 19 w 312"/>
                <a:gd name="T45" fmla="*/ 289 h 641"/>
                <a:gd name="T46" fmla="*/ 232 w 312"/>
                <a:gd name="T47" fmla="*/ 274 h 641"/>
                <a:gd name="T48" fmla="*/ 19 w 312"/>
                <a:gd name="T49" fmla="*/ 289 h 641"/>
                <a:gd name="T50" fmla="*/ 232 w 312"/>
                <a:gd name="T51" fmla="*/ 319 h 641"/>
                <a:gd name="T52" fmla="*/ 19 w 312"/>
                <a:gd name="T53" fmla="*/ 305 h 641"/>
                <a:gd name="T54" fmla="*/ 19 w 312"/>
                <a:gd name="T55" fmla="*/ 352 h 641"/>
                <a:gd name="T56" fmla="*/ 232 w 312"/>
                <a:gd name="T57" fmla="*/ 338 h 641"/>
                <a:gd name="T58" fmla="*/ 19 w 312"/>
                <a:gd name="T59" fmla="*/ 352 h 641"/>
                <a:gd name="T60" fmla="*/ 232 w 312"/>
                <a:gd name="T61" fmla="*/ 383 h 641"/>
                <a:gd name="T62" fmla="*/ 19 w 312"/>
                <a:gd name="T63" fmla="*/ 369 h 641"/>
                <a:gd name="T64" fmla="*/ 19 w 312"/>
                <a:gd name="T65" fmla="*/ 414 h 641"/>
                <a:gd name="T66" fmla="*/ 232 w 312"/>
                <a:gd name="T67" fmla="*/ 400 h 641"/>
                <a:gd name="T68" fmla="*/ 19 w 312"/>
                <a:gd name="T69" fmla="*/ 414 h 641"/>
                <a:gd name="T70" fmla="*/ 232 w 312"/>
                <a:gd name="T71" fmla="*/ 445 h 641"/>
                <a:gd name="T72" fmla="*/ 19 w 312"/>
                <a:gd name="T73" fmla="*/ 43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641">
                  <a:moveTo>
                    <a:pt x="312" y="0"/>
                  </a:moveTo>
                  <a:lnTo>
                    <a:pt x="248" y="48"/>
                  </a:lnTo>
                  <a:lnTo>
                    <a:pt x="5" y="48"/>
                  </a:lnTo>
                  <a:lnTo>
                    <a:pt x="71" y="0"/>
                  </a:lnTo>
                  <a:lnTo>
                    <a:pt x="312" y="0"/>
                  </a:lnTo>
                  <a:close/>
                  <a:moveTo>
                    <a:pt x="258" y="641"/>
                  </a:moveTo>
                  <a:lnTo>
                    <a:pt x="312" y="572"/>
                  </a:lnTo>
                  <a:lnTo>
                    <a:pt x="312" y="10"/>
                  </a:lnTo>
                  <a:lnTo>
                    <a:pt x="258" y="52"/>
                  </a:lnTo>
                  <a:lnTo>
                    <a:pt x="258" y="641"/>
                  </a:lnTo>
                  <a:close/>
                  <a:moveTo>
                    <a:pt x="0" y="55"/>
                  </a:moveTo>
                  <a:lnTo>
                    <a:pt x="248" y="55"/>
                  </a:lnTo>
                  <a:lnTo>
                    <a:pt x="248" y="641"/>
                  </a:lnTo>
                  <a:lnTo>
                    <a:pt x="0" y="641"/>
                  </a:lnTo>
                  <a:lnTo>
                    <a:pt x="0" y="55"/>
                  </a:lnTo>
                  <a:close/>
                  <a:moveTo>
                    <a:pt x="19" y="107"/>
                  </a:moveTo>
                  <a:lnTo>
                    <a:pt x="232" y="107"/>
                  </a:lnTo>
                  <a:lnTo>
                    <a:pt x="232" y="78"/>
                  </a:lnTo>
                  <a:lnTo>
                    <a:pt x="19" y="78"/>
                  </a:lnTo>
                  <a:lnTo>
                    <a:pt x="19" y="107"/>
                  </a:lnTo>
                  <a:close/>
                  <a:moveTo>
                    <a:pt x="19" y="135"/>
                  </a:moveTo>
                  <a:lnTo>
                    <a:pt x="232" y="135"/>
                  </a:lnTo>
                  <a:lnTo>
                    <a:pt x="232" y="121"/>
                  </a:lnTo>
                  <a:lnTo>
                    <a:pt x="19" y="121"/>
                  </a:lnTo>
                  <a:lnTo>
                    <a:pt x="19" y="135"/>
                  </a:lnTo>
                  <a:close/>
                  <a:moveTo>
                    <a:pt x="19" y="166"/>
                  </a:moveTo>
                  <a:lnTo>
                    <a:pt x="232" y="166"/>
                  </a:lnTo>
                  <a:lnTo>
                    <a:pt x="232" y="152"/>
                  </a:lnTo>
                  <a:lnTo>
                    <a:pt x="19" y="152"/>
                  </a:lnTo>
                  <a:lnTo>
                    <a:pt x="19" y="166"/>
                  </a:lnTo>
                  <a:close/>
                  <a:moveTo>
                    <a:pt x="19" y="196"/>
                  </a:moveTo>
                  <a:lnTo>
                    <a:pt x="232" y="196"/>
                  </a:lnTo>
                  <a:lnTo>
                    <a:pt x="232" y="182"/>
                  </a:lnTo>
                  <a:lnTo>
                    <a:pt x="19" y="182"/>
                  </a:lnTo>
                  <a:lnTo>
                    <a:pt x="19" y="196"/>
                  </a:lnTo>
                  <a:close/>
                  <a:moveTo>
                    <a:pt x="19" y="227"/>
                  </a:moveTo>
                  <a:lnTo>
                    <a:pt x="232" y="227"/>
                  </a:lnTo>
                  <a:lnTo>
                    <a:pt x="232" y="213"/>
                  </a:lnTo>
                  <a:lnTo>
                    <a:pt x="19" y="213"/>
                  </a:lnTo>
                  <a:lnTo>
                    <a:pt x="19" y="227"/>
                  </a:lnTo>
                  <a:close/>
                  <a:moveTo>
                    <a:pt x="19" y="258"/>
                  </a:moveTo>
                  <a:lnTo>
                    <a:pt x="232" y="258"/>
                  </a:lnTo>
                  <a:lnTo>
                    <a:pt x="232" y="244"/>
                  </a:lnTo>
                  <a:lnTo>
                    <a:pt x="19" y="244"/>
                  </a:lnTo>
                  <a:lnTo>
                    <a:pt x="19" y="258"/>
                  </a:lnTo>
                  <a:close/>
                  <a:moveTo>
                    <a:pt x="19" y="289"/>
                  </a:moveTo>
                  <a:lnTo>
                    <a:pt x="232" y="289"/>
                  </a:lnTo>
                  <a:lnTo>
                    <a:pt x="232" y="274"/>
                  </a:lnTo>
                  <a:lnTo>
                    <a:pt x="19" y="274"/>
                  </a:lnTo>
                  <a:lnTo>
                    <a:pt x="19" y="289"/>
                  </a:lnTo>
                  <a:close/>
                  <a:moveTo>
                    <a:pt x="19" y="319"/>
                  </a:moveTo>
                  <a:lnTo>
                    <a:pt x="232" y="319"/>
                  </a:lnTo>
                  <a:lnTo>
                    <a:pt x="232" y="305"/>
                  </a:lnTo>
                  <a:lnTo>
                    <a:pt x="19" y="305"/>
                  </a:lnTo>
                  <a:lnTo>
                    <a:pt x="19" y="319"/>
                  </a:lnTo>
                  <a:close/>
                  <a:moveTo>
                    <a:pt x="19" y="352"/>
                  </a:moveTo>
                  <a:lnTo>
                    <a:pt x="232" y="352"/>
                  </a:lnTo>
                  <a:lnTo>
                    <a:pt x="232" y="338"/>
                  </a:lnTo>
                  <a:lnTo>
                    <a:pt x="19" y="338"/>
                  </a:lnTo>
                  <a:lnTo>
                    <a:pt x="19" y="352"/>
                  </a:lnTo>
                  <a:close/>
                  <a:moveTo>
                    <a:pt x="19" y="383"/>
                  </a:moveTo>
                  <a:lnTo>
                    <a:pt x="232" y="383"/>
                  </a:lnTo>
                  <a:lnTo>
                    <a:pt x="232" y="369"/>
                  </a:lnTo>
                  <a:lnTo>
                    <a:pt x="19" y="369"/>
                  </a:lnTo>
                  <a:lnTo>
                    <a:pt x="19" y="383"/>
                  </a:lnTo>
                  <a:close/>
                  <a:moveTo>
                    <a:pt x="19" y="414"/>
                  </a:moveTo>
                  <a:lnTo>
                    <a:pt x="232" y="414"/>
                  </a:lnTo>
                  <a:lnTo>
                    <a:pt x="232" y="400"/>
                  </a:lnTo>
                  <a:lnTo>
                    <a:pt x="19" y="400"/>
                  </a:lnTo>
                  <a:lnTo>
                    <a:pt x="19" y="414"/>
                  </a:lnTo>
                  <a:close/>
                  <a:moveTo>
                    <a:pt x="19" y="445"/>
                  </a:moveTo>
                  <a:lnTo>
                    <a:pt x="232" y="445"/>
                  </a:lnTo>
                  <a:lnTo>
                    <a:pt x="232" y="430"/>
                  </a:lnTo>
                  <a:lnTo>
                    <a:pt x="19" y="430"/>
                  </a:lnTo>
                  <a:lnTo>
                    <a:pt x="19" y="445"/>
                  </a:lnTo>
                  <a:close/>
                </a:path>
              </a:pathLst>
            </a:custGeom>
            <a:solidFill>
              <a:schemeClr val="tx2"/>
            </a:solidFill>
            <a:ln>
              <a:noFill/>
            </a:ln>
          </p:spPr>
          <p:txBody>
            <a:bodyPr vert="horz" wrap="square" lIns="67232" tIns="33616" rIns="67232" bIns="33616" numCol="1" anchor="t" anchorCtr="0" compatLnSpc="1">
              <a:prstTxWarp prst="textNoShape">
                <a:avLst/>
              </a:prstTxWarp>
            </a:bodyPr>
            <a:lstStyle/>
            <a:p>
              <a:pPr defTabSz="672131"/>
              <a:endParaRPr lang="en-US" sz="1250">
                <a:solidFill>
                  <a:srgbClr val="000000"/>
                </a:solidFill>
                <a:latin typeface="Calibri" panose="020F0502020204030204"/>
              </a:endParaRPr>
            </a:p>
          </p:txBody>
        </p:sp>
      </p:grpSp>
      <p:sp>
        <p:nvSpPr>
          <p:cNvPr id="42" name="Rectangle 41">
            <a:hlinkClick r:id="" action="ppaction://noaction"/>
          </p:cNvPr>
          <p:cNvSpPr/>
          <p:nvPr/>
        </p:nvSpPr>
        <p:spPr bwMode="auto">
          <a:xfrm>
            <a:off x="201930" y="1560799"/>
            <a:ext cx="2355210" cy="1485824"/>
          </a:xfrm>
          <a:prstGeom prst="rect">
            <a:avLst/>
          </a:prstGeom>
          <a:solidFill>
            <a:schemeClr val="accent1">
              <a:lumMod val="60000"/>
              <a:lumOff val="40000"/>
            </a:scheme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67232" tIns="107571" rIns="0" bIns="107571" numCol="1" spcCol="0" rtlCol="0" fromWordArt="0" anchor="t" anchorCtr="0" forceAA="0" compatLnSpc="1">
            <a:prstTxWarp prst="textNoShape">
              <a:avLst/>
            </a:prstTxWarp>
            <a:noAutofit/>
          </a:bodyPr>
          <a:lstStyle/>
          <a:p>
            <a:pPr defTabSz="571217">
              <a:lnSpc>
                <a:spcPct val="90000"/>
              </a:lnSpc>
              <a:defRPr/>
            </a:pPr>
            <a:r>
              <a:rPr lang="en-US" sz="1471" kern="0" dirty="0">
                <a:ln>
                  <a:solidFill>
                    <a:srgbClr val="FFFFFF">
                      <a:alpha val="0"/>
                    </a:srgbClr>
                  </a:solidFill>
                </a:ln>
                <a:gradFill>
                  <a:gsLst>
                    <a:gs pos="56637">
                      <a:srgbClr val="FFFFFF"/>
                    </a:gs>
                    <a:gs pos="11000">
                      <a:srgbClr val="FFFFFF"/>
                    </a:gs>
                  </a:gsLst>
                  <a:lin ang="5400000" scaled="0"/>
                </a:gradFill>
                <a:latin typeface="Calibri" panose="020F0502020204030204"/>
              </a:rPr>
              <a:t>Transactional Source systems</a:t>
            </a:r>
          </a:p>
        </p:txBody>
      </p:sp>
      <p:sp>
        <p:nvSpPr>
          <p:cNvPr id="43" name="Freeform 42"/>
          <p:cNvSpPr/>
          <p:nvPr/>
        </p:nvSpPr>
        <p:spPr>
          <a:xfrm>
            <a:off x="260079" y="1940922"/>
            <a:ext cx="232804" cy="318162"/>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44" name="Oval 43"/>
          <p:cNvSpPr/>
          <p:nvPr/>
        </p:nvSpPr>
        <p:spPr>
          <a:xfrm>
            <a:off x="281971" y="1947910"/>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45" name="Freeform 44"/>
          <p:cNvSpPr/>
          <p:nvPr/>
        </p:nvSpPr>
        <p:spPr>
          <a:xfrm>
            <a:off x="830228" y="1940922"/>
            <a:ext cx="232804" cy="318162"/>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46" name="Oval 45"/>
          <p:cNvSpPr/>
          <p:nvPr/>
        </p:nvSpPr>
        <p:spPr>
          <a:xfrm>
            <a:off x="852121" y="1947910"/>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47" name="Freeform 46"/>
          <p:cNvSpPr/>
          <p:nvPr/>
        </p:nvSpPr>
        <p:spPr>
          <a:xfrm>
            <a:off x="1421022" y="1943848"/>
            <a:ext cx="232804" cy="318162"/>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48" name="Oval 47"/>
          <p:cNvSpPr/>
          <p:nvPr/>
        </p:nvSpPr>
        <p:spPr>
          <a:xfrm>
            <a:off x="1442914" y="1951072"/>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49" name="Freeform 48"/>
          <p:cNvSpPr/>
          <p:nvPr/>
        </p:nvSpPr>
        <p:spPr>
          <a:xfrm>
            <a:off x="1997735" y="1943848"/>
            <a:ext cx="232804" cy="318162"/>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50" name="Oval 49"/>
          <p:cNvSpPr/>
          <p:nvPr/>
        </p:nvSpPr>
        <p:spPr>
          <a:xfrm>
            <a:off x="2019628" y="1951072"/>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51" name="Freeform 50"/>
          <p:cNvSpPr/>
          <p:nvPr/>
        </p:nvSpPr>
        <p:spPr>
          <a:xfrm>
            <a:off x="531837" y="1940922"/>
            <a:ext cx="232804" cy="318162"/>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52" name="Oval 51"/>
          <p:cNvSpPr/>
          <p:nvPr/>
        </p:nvSpPr>
        <p:spPr>
          <a:xfrm>
            <a:off x="553730" y="1947910"/>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53" name="Freeform 52"/>
          <p:cNvSpPr/>
          <p:nvPr/>
        </p:nvSpPr>
        <p:spPr>
          <a:xfrm>
            <a:off x="1101987" y="1940922"/>
            <a:ext cx="232804" cy="318162"/>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54" name="Oval 53"/>
          <p:cNvSpPr/>
          <p:nvPr/>
        </p:nvSpPr>
        <p:spPr>
          <a:xfrm>
            <a:off x="1123879" y="1947910"/>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55" name="Freeform 54"/>
          <p:cNvSpPr/>
          <p:nvPr/>
        </p:nvSpPr>
        <p:spPr>
          <a:xfrm>
            <a:off x="1692780" y="1943848"/>
            <a:ext cx="232804" cy="318162"/>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56" name="Oval 55"/>
          <p:cNvSpPr/>
          <p:nvPr/>
        </p:nvSpPr>
        <p:spPr>
          <a:xfrm>
            <a:off x="1714673" y="1951072"/>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57" name="Freeform 56"/>
          <p:cNvSpPr/>
          <p:nvPr/>
        </p:nvSpPr>
        <p:spPr>
          <a:xfrm>
            <a:off x="2269494" y="1943848"/>
            <a:ext cx="232804" cy="318162"/>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58" name="Oval 57"/>
          <p:cNvSpPr/>
          <p:nvPr/>
        </p:nvSpPr>
        <p:spPr>
          <a:xfrm>
            <a:off x="2291386" y="1951072"/>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59" name="TextBox 58"/>
          <p:cNvSpPr txBox="1"/>
          <p:nvPr/>
        </p:nvSpPr>
        <p:spPr>
          <a:xfrm>
            <a:off x="388471" y="2455241"/>
            <a:ext cx="268928" cy="122149"/>
          </a:xfrm>
          <a:prstGeom prst="rect">
            <a:avLst/>
          </a:prstGeom>
          <a:noFill/>
        </p:spPr>
        <p:txBody>
          <a:bodyPr wrap="square" lIns="0" tIns="0" rIns="0" bIns="0" rtlCol="0">
            <a:spAutoFit/>
          </a:bodyPr>
          <a:lstStyle/>
          <a:p>
            <a:pPr algn="ctr">
              <a:lnSpc>
                <a:spcPct val="90000"/>
              </a:lnSpc>
            </a:pPr>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OLTP</a:t>
            </a:r>
          </a:p>
        </p:txBody>
      </p:sp>
      <p:sp>
        <p:nvSpPr>
          <p:cNvPr id="60" name="Freeform 59"/>
          <p:cNvSpPr/>
          <p:nvPr/>
        </p:nvSpPr>
        <p:spPr>
          <a:xfrm>
            <a:off x="406533" y="2028047"/>
            <a:ext cx="232804" cy="31816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61" name="Oval 60"/>
          <p:cNvSpPr/>
          <p:nvPr/>
        </p:nvSpPr>
        <p:spPr>
          <a:xfrm>
            <a:off x="428426" y="2035035"/>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62" name="TextBox 61"/>
          <p:cNvSpPr txBox="1"/>
          <p:nvPr/>
        </p:nvSpPr>
        <p:spPr>
          <a:xfrm>
            <a:off x="961965" y="2455241"/>
            <a:ext cx="268928" cy="122149"/>
          </a:xfrm>
          <a:prstGeom prst="rect">
            <a:avLst/>
          </a:prstGeom>
          <a:noFill/>
        </p:spPr>
        <p:txBody>
          <a:bodyPr wrap="square" lIns="0" tIns="0" rIns="0" bIns="0" rtlCol="0">
            <a:spAutoFit/>
          </a:bodyPr>
          <a:lstStyle/>
          <a:p>
            <a:pPr algn="ctr">
              <a:lnSpc>
                <a:spcPct val="90000"/>
              </a:lnSpc>
            </a:pPr>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ERP</a:t>
            </a:r>
          </a:p>
        </p:txBody>
      </p:sp>
      <p:sp>
        <p:nvSpPr>
          <p:cNvPr id="63" name="Freeform 62"/>
          <p:cNvSpPr/>
          <p:nvPr/>
        </p:nvSpPr>
        <p:spPr>
          <a:xfrm>
            <a:off x="976683" y="2028047"/>
            <a:ext cx="232804" cy="31816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64" name="Oval 63"/>
          <p:cNvSpPr/>
          <p:nvPr/>
        </p:nvSpPr>
        <p:spPr>
          <a:xfrm>
            <a:off x="998575" y="2035035"/>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65" name="TextBox 64"/>
          <p:cNvSpPr txBox="1"/>
          <p:nvPr/>
        </p:nvSpPr>
        <p:spPr>
          <a:xfrm>
            <a:off x="1520685" y="2454211"/>
            <a:ext cx="268928" cy="122149"/>
          </a:xfrm>
          <a:prstGeom prst="rect">
            <a:avLst/>
          </a:prstGeom>
          <a:noFill/>
        </p:spPr>
        <p:txBody>
          <a:bodyPr wrap="square" lIns="0" tIns="0" rIns="0" bIns="0" rtlCol="0">
            <a:spAutoFit/>
          </a:bodyPr>
          <a:lstStyle/>
          <a:p>
            <a:pPr algn="ctr">
              <a:lnSpc>
                <a:spcPct val="90000"/>
              </a:lnSpc>
            </a:pPr>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CRM</a:t>
            </a:r>
          </a:p>
        </p:txBody>
      </p:sp>
      <p:sp>
        <p:nvSpPr>
          <p:cNvPr id="66" name="Freeform 65"/>
          <p:cNvSpPr/>
          <p:nvPr/>
        </p:nvSpPr>
        <p:spPr>
          <a:xfrm>
            <a:off x="1538748" y="2028047"/>
            <a:ext cx="232804" cy="31816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67" name="Oval 66"/>
          <p:cNvSpPr/>
          <p:nvPr/>
        </p:nvSpPr>
        <p:spPr>
          <a:xfrm>
            <a:off x="1560640" y="2035271"/>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68" name="TextBox 67"/>
          <p:cNvSpPr txBox="1"/>
          <p:nvPr/>
        </p:nvSpPr>
        <p:spPr>
          <a:xfrm>
            <a:off x="2097398" y="2454211"/>
            <a:ext cx="268928" cy="144798"/>
          </a:xfrm>
          <a:prstGeom prst="rect">
            <a:avLst/>
          </a:prstGeom>
          <a:noFill/>
        </p:spPr>
        <p:txBody>
          <a:bodyPr wrap="square" lIns="0" tIns="0" rIns="0" bIns="0" rtlCol="0">
            <a:noAutofit/>
          </a:bodyPr>
          <a:lstStyle/>
          <a:p>
            <a:pPr algn="ctr">
              <a:lnSpc>
                <a:spcPct val="90000"/>
              </a:lnSpc>
            </a:pPr>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LOB</a:t>
            </a:r>
          </a:p>
        </p:txBody>
      </p:sp>
      <p:sp>
        <p:nvSpPr>
          <p:cNvPr id="69" name="Freeform 68"/>
          <p:cNvSpPr/>
          <p:nvPr/>
        </p:nvSpPr>
        <p:spPr>
          <a:xfrm>
            <a:off x="2115461" y="2028047"/>
            <a:ext cx="232804" cy="31816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70" name="Oval 69"/>
          <p:cNvSpPr/>
          <p:nvPr/>
        </p:nvSpPr>
        <p:spPr>
          <a:xfrm>
            <a:off x="2137354" y="2035271"/>
            <a:ext cx="189017" cy="63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71" name="Rectangle 70">
            <a:hlinkClick r:id="" action="ppaction://noaction"/>
          </p:cNvPr>
          <p:cNvSpPr/>
          <p:nvPr/>
        </p:nvSpPr>
        <p:spPr bwMode="auto">
          <a:xfrm>
            <a:off x="201931" y="3271934"/>
            <a:ext cx="2353568" cy="1220180"/>
          </a:xfrm>
          <a:prstGeom prst="rect">
            <a:avLst/>
          </a:prstGeom>
          <a:solidFill>
            <a:schemeClr val="accent1">
              <a:lumMod val="60000"/>
              <a:lumOff val="40000"/>
            </a:scheme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67232" tIns="107571" rIns="0" bIns="107571" numCol="1" spcCol="0" rtlCol="0" fromWordArt="0" anchor="t" anchorCtr="0" forceAA="0" compatLnSpc="1">
            <a:prstTxWarp prst="textNoShape">
              <a:avLst/>
            </a:prstTxWarp>
            <a:noAutofit/>
          </a:bodyPr>
          <a:lstStyle/>
          <a:p>
            <a:pPr defTabSz="571217">
              <a:lnSpc>
                <a:spcPct val="90000"/>
              </a:lnSpc>
            </a:pPr>
            <a:r>
              <a:rPr lang="en-US" sz="1471" kern="0" dirty="0" err="1">
                <a:ln>
                  <a:solidFill>
                    <a:srgbClr val="FFFFFF">
                      <a:alpha val="0"/>
                    </a:srgbClr>
                  </a:solidFill>
                </a:ln>
                <a:gradFill>
                  <a:gsLst>
                    <a:gs pos="56637">
                      <a:srgbClr val="FFFFFF"/>
                    </a:gs>
                    <a:gs pos="11000">
                      <a:srgbClr val="FFFFFF"/>
                    </a:gs>
                  </a:gsLst>
                  <a:lin ang="5400000" scaled="0"/>
                </a:gradFill>
                <a:latin typeface="Calibri" panose="020F0502020204030204"/>
              </a:rPr>
              <a:t>IoT</a:t>
            </a:r>
            <a:r>
              <a:rPr lang="en-US" sz="1471" kern="0" dirty="0">
                <a:ln>
                  <a:solidFill>
                    <a:srgbClr val="FFFFFF">
                      <a:alpha val="0"/>
                    </a:srgbClr>
                  </a:solidFill>
                </a:ln>
                <a:gradFill>
                  <a:gsLst>
                    <a:gs pos="56637">
                      <a:srgbClr val="FFFFFF"/>
                    </a:gs>
                    <a:gs pos="11000">
                      <a:srgbClr val="FFFFFF"/>
                    </a:gs>
                  </a:gsLst>
                  <a:lin ang="5400000" scaled="0"/>
                </a:gradFill>
                <a:latin typeface="Calibri" panose="020F0502020204030204"/>
              </a:rPr>
              <a:t> Data</a:t>
            </a:r>
          </a:p>
        </p:txBody>
      </p:sp>
      <p:sp>
        <p:nvSpPr>
          <p:cNvPr id="72" name="TextBox 71"/>
          <p:cNvSpPr txBox="1"/>
          <p:nvPr/>
        </p:nvSpPr>
        <p:spPr>
          <a:xfrm>
            <a:off x="352911" y="4120349"/>
            <a:ext cx="403391" cy="122149"/>
          </a:xfrm>
          <a:prstGeom prst="rect">
            <a:avLst/>
          </a:prstGeom>
          <a:noFill/>
        </p:spPr>
        <p:txBody>
          <a:bodyPr wrap="square" lIns="0" tIns="0" rIns="0" bIns="0" rtlCol="0">
            <a:spAutoFit/>
          </a:bodyPr>
          <a:lstStyle/>
          <a:p>
            <a:pPr algn="ctr">
              <a:lnSpc>
                <a:spcPct val="90000"/>
              </a:lnSpc>
            </a:pPr>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Devices</a:t>
            </a:r>
          </a:p>
        </p:txBody>
      </p:sp>
      <p:sp>
        <p:nvSpPr>
          <p:cNvPr id="73" name="TextBox 72"/>
          <p:cNvSpPr txBox="1"/>
          <p:nvPr/>
        </p:nvSpPr>
        <p:spPr>
          <a:xfrm>
            <a:off x="902020" y="4120349"/>
            <a:ext cx="403391" cy="122149"/>
          </a:xfrm>
          <a:prstGeom prst="rect">
            <a:avLst/>
          </a:prstGeom>
          <a:noFill/>
        </p:spPr>
        <p:txBody>
          <a:bodyPr wrap="square" lIns="0" tIns="0" rIns="0" bIns="0" rtlCol="0">
            <a:spAutoFit/>
          </a:bodyPr>
          <a:lstStyle/>
          <a:p>
            <a:pPr algn="ctr">
              <a:lnSpc>
                <a:spcPct val="90000"/>
              </a:lnSpc>
            </a:pPr>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Web</a:t>
            </a:r>
          </a:p>
        </p:txBody>
      </p:sp>
      <p:sp>
        <p:nvSpPr>
          <p:cNvPr id="74" name="TextBox 73"/>
          <p:cNvSpPr txBox="1"/>
          <p:nvPr/>
        </p:nvSpPr>
        <p:spPr>
          <a:xfrm>
            <a:off x="1433435" y="4120349"/>
            <a:ext cx="403391" cy="122149"/>
          </a:xfrm>
          <a:prstGeom prst="rect">
            <a:avLst/>
          </a:prstGeom>
          <a:noFill/>
        </p:spPr>
        <p:txBody>
          <a:bodyPr wrap="square" lIns="0" tIns="0" rIns="0" bIns="0" rtlCol="0">
            <a:spAutoFit/>
          </a:bodyPr>
          <a:lstStyle/>
          <a:p>
            <a:pPr algn="ctr">
              <a:lnSpc>
                <a:spcPct val="90000"/>
              </a:lnSpc>
            </a:pPr>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Sensors</a:t>
            </a:r>
          </a:p>
        </p:txBody>
      </p:sp>
      <p:sp>
        <p:nvSpPr>
          <p:cNvPr id="75" name="TextBox 74"/>
          <p:cNvSpPr txBox="1"/>
          <p:nvPr/>
        </p:nvSpPr>
        <p:spPr>
          <a:xfrm>
            <a:off x="1973698" y="4120349"/>
            <a:ext cx="403391" cy="134464"/>
          </a:xfrm>
          <a:prstGeom prst="rect">
            <a:avLst/>
          </a:prstGeom>
          <a:noFill/>
        </p:spPr>
        <p:txBody>
          <a:bodyPr wrap="square" lIns="0" tIns="0" rIns="0" bIns="0" rtlCol="0">
            <a:noAutofit/>
          </a:bodyPr>
          <a:lstStyle/>
          <a:p>
            <a:pPr algn="ctr">
              <a:lnSpc>
                <a:spcPct val="90000"/>
              </a:lnSpc>
            </a:pPr>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Social</a:t>
            </a:r>
          </a:p>
        </p:txBody>
      </p:sp>
      <p:grpSp>
        <p:nvGrpSpPr>
          <p:cNvPr id="76" name="Group 75"/>
          <p:cNvGrpSpPr/>
          <p:nvPr/>
        </p:nvGrpSpPr>
        <p:grpSpPr>
          <a:xfrm>
            <a:off x="320634" y="3764944"/>
            <a:ext cx="474850" cy="280935"/>
            <a:chOff x="2850175" y="4068514"/>
            <a:chExt cx="724051" cy="428369"/>
          </a:xfrm>
          <a:solidFill>
            <a:schemeClr val="bg1"/>
          </a:solidFill>
        </p:grpSpPr>
        <p:sp>
          <p:nvSpPr>
            <p:cNvPr id="77" name="Freeform 43"/>
            <p:cNvSpPr>
              <a:spLocks noChangeAspect="1" noEditPoints="1"/>
            </p:cNvSpPr>
            <p:nvPr/>
          </p:nvSpPr>
          <p:spPr bwMode="black">
            <a:xfrm>
              <a:off x="2850175" y="4068514"/>
              <a:ext cx="220416" cy="424898"/>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67232" tIns="33616" rIns="67232" bIns="33616" numCol="1" anchor="t" anchorCtr="0" compatLnSpc="1">
              <a:prstTxWarp prst="textNoShape">
                <a:avLst/>
              </a:prstTxWarp>
            </a:bodyPr>
            <a:lstStyle/>
            <a:p>
              <a:endParaRPr lang="en-US" sz="1324">
                <a:solidFill>
                  <a:srgbClr val="000000"/>
                </a:solidFill>
                <a:latin typeface="Calibri" panose="020F0502020204030204"/>
              </a:endParaRPr>
            </a:p>
          </p:txBody>
        </p:sp>
        <p:grpSp>
          <p:nvGrpSpPr>
            <p:cNvPr id="78" name="Group 77"/>
            <p:cNvGrpSpPr/>
            <p:nvPr/>
          </p:nvGrpSpPr>
          <p:grpSpPr>
            <a:xfrm>
              <a:off x="3113590" y="4171955"/>
              <a:ext cx="460636" cy="324928"/>
              <a:chOff x="6432939" y="4098201"/>
              <a:chExt cx="709174" cy="500243"/>
            </a:xfrm>
            <a:grpFill/>
          </p:grpSpPr>
          <p:sp>
            <p:nvSpPr>
              <p:cNvPr id="79" name="Rounded Rectangle 6"/>
              <p:cNvSpPr>
                <a:spLocks noChangeAspect="1"/>
              </p:cNvSpPr>
              <p:nvPr/>
            </p:nvSpPr>
            <p:spPr bwMode="black">
              <a:xfrm rot="16200000">
                <a:off x="6537404" y="3993736"/>
                <a:ext cx="500243" cy="709174"/>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0513" tIns="30257" rIns="60513" bIns="30257" numCol="1" rtlCol="0" anchor="ctr" anchorCtr="0" compatLnSpc="1">
                <a:prstTxWarp prst="textNoShape">
                  <a:avLst/>
                </a:prstTxWarp>
              </a:bodyPr>
              <a:lstStyle/>
              <a:p>
                <a:pPr defTabSz="544610"/>
                <a:endParaRPr lang="en-US" sz="1324" spc="-90" dirty="0">
                  <a:solidFill>
                    <a:srgbClr val="000000">
                      <a:lumMod val="50000"/>
                    </a:srgbClr>
                  </a:solidFill>
                  <a:latin typeface="Segoe Light" pitchFamily="34" charset="0"/>
                </a:endParaRPr>
              </a:p>
            </p:txBody>
          </p:sp>
          <p:sp>
            <p:nvSpPr>
              <p:cNvPr id="80"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67229" tIns="33615" rIns="67229" bIns="33615" numCol="1" anchor="t" anchorCtr="0" compatLnSpc="1">
                <a:prstTxWarp prst="textNoShape">
                  <a:avLst/>
                </a:prstTxWarp>
              </a:bodyPr>
              <a:lstStyle/>
              <a:p>
                <a:pPr defTabSz="672131"/>
                <a:endParaRPr lang="en-US" sz="1250" dirty="0">
                  <a:solidFill>
                    <a:srgbClr val="000000"/>
                  </a:solidFill>
                  <a:latin typeface="Calibri" panose="020F0502020204030204"/>
                </a:endParaRPr>
              </a:p>
            </p:txBody>
          </p:sp>
        </p:grpSp>
      </p:grpSp>
      <p:sp>
        <p:nvSpPr>
          <p:cNvPr id="81" name="Freeform 30"/>
          <p:cNvSpPr>
            <a:spLocks noChangeAspect="1" noEditPoints="1"/>
          </p:cNvSpPr>
          <p:nvPr/>
        </p:nvSpPr>
        <p:spPr bwMode="auto">
          <a:xfrm>
            <a:off x="996708" y="3779421"/>
            <a:ext cx="214016" cy="25198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67232" tIns="33616" rIns="67232" bIns="33616" numCol="1" anchor="t" anchorCtr="0" compatLnSpc="1">
            <a:prstTxWarp prst="textNoShape">
              <a:avLst/>
            </a:prstTxWarp>
          </a:bodyPr>
          <a:lstStyle/>
          <a:p>
            <a:pPr defTabSz="672131"/>
            <a:endParaRPr lang="en-US" sz="1250">
              <a:solidFill>
                <a:srgbClr val="000000"/>
              </a:solidFill>
              <a:latin typeface="Calibri" panose="020F0502020204030204"/>
            </a:endParaRPr>
          </a:p>
        </p:txBody>
      </p:sp>
      <p:grpSp>
        <p:nvGrpSpPr>
          <p:cNvPr id="82" name="Group 81"/>
          <p:cNvGrpSpPr/>
          <p:nvPr/>
        </p:nvGrpSpPr>
        <p:grpSpPr>
          <a:xfrm>
            <a:off x="1374197" y="3800334"/>
            <a:ext cx="502953" cy="210154"/>
            <a:chOff x="5416547" y="3144838"/>
            <a:chExt cx="1352553" cy="565150"/>
          </a:xfrm>
          <a:solidFill>
            <a:schemeClr val="bg1"/>
          </a:solidFill>
        </p:grpSpPr>
        <p:sp>
          <p:nvSpPr>
            <p:cNvPr id="83"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131"/>
              <a:endParaRPr lang="en-US" sz="1250">
                <a:solidFill>
                  <a:srgbClr val="000000"/>
                </a:solidFill>
                <a:latin typeface="Calibri" panose="020F0502020204030204"/>
              </a:endParaRPr>
            </a:p>
          </p:txBody>
        </p:sp>
        <p:sp>
          <p:nvSpPr>
            <p:cNvPr id="84"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131"/>
              <a:endParaRPr lang="en-US" sz="1250">
                <a:solidFill>
                  <a:srgbClr val="000000"/>
                </a:solidFill>
                <a:latin typeface="Calibri" panose="020F0502020204030204"/>
              </a:endParaRPr>
            </a:p>
          </p:txBody>
        </p:sp>
        <p:sp>
          <p:nvSpPr>
            <p:cNvPr id="85"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131"/>
              <a:endParaRPr lang="en-US" sz="1250">
                <a:solidFill>
                  <a:srgbClr val="000000"/>
                </a:solidFill>
                <a:latin typeface="Calibri" panose="020F0502020204030204"/>
              </a:endParaRPr>
            </a:p>
          </p:txBody>
        </p:sp>
        <p:sp>
          <p:nvSpPr>
            <p:cNvPr id="86"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131"/>
              <a:endParaRPr lang="en-US" sz="1250">
                <a:solidFill>
                  <a:srgbClr val="000000"/>
                </a:solidFill>
                <a:latin typeface="Calibri" panose="020F0502020204030204"/>
              </a:endParaRPr>
            </a:p>
          </p:txBody>
        </p:sp>
      </p:grpSp>
      <p:sp>
        <p:nvSpPr>
          <p:cNvPr id="87" name="Freeform 13"/>
          <p:cNvSpPr>
            <a:spLocks noChangeAspect="1" noEditPoints="1"/>
          </p:cNvSpPr>
          <p:nvPr/>
        </p:nvSpPr>
        <p:spPr bwMode="black">
          <a:xfrm>
            <a:off x="2016542" y="3777303"/>
            <a:ext cx="300924" cy="256216"/>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0513" tIns="30257" rIns="60513" bIns="30257" numCol="1" rtlCol="0" anchor="ctr" anchorCtr="0" compatLnSpc="1">
            <a:prstTxWarp prst="textNoShape">
              <a:avLst/>
            </a:prstTxWarp>
          </a:bodyPr>
          <a:lstStyle/>
          <a:p>
            <a:pPr defTabSz="544610"/>
            <a:endParaRPr lang="en-US" sz="1324" spc="-90">
              <a:solidFill>
                <a:srgbClr val="000000">
                  <a:lumMod val="50000"/>
                </a:srgbClr>
              </a:solidFill>
              <a:latin typeface="Segoe Light" pitchFamily="34" charset="0"/>
            </a:endParaRPr>
          </a:p>
        </p:txBody>
      </p:sp>
      <p:grpSp>
        <p:nvGrpSpPr>
          <p:cNvPr id="89" name="Group 88"/>
          <p:cNvGrpSpPr/>
          <p:nvPr/>
        </p:nvGrpSpPr>
        <p:grpSpPr>
          <a:xfrm>
            <a:off x="1339030" y="3409495"/>
            <a:ext cx="403391" cy="355023"/>
            <a:chOff x="1785372" y="4288912"/>
            <a:chExt cx="537855" cy="473364"/>
          </a:xfrm>
        </p:grpSpPr>
        <p:sp>
          <p:nvSpPr>
            <p:cNvPr id="90" name="Flowchart: Card 89"/>
            <p:cNvSpPr>
              <a:spLocks noChangeAspect="1"/>
            </p:cNvSpPr>
            <p:nvPr/>
          </p:nvSpPr>
          <p:spPr>
            <a:xfrm>
              <a:off x="1929795" y="4288912"/>
              <a:ext cx="311728" cy="274320"/>
            </a:xfrm>
            <a:prstGeom prst="flowChartPunchedCar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panose="020F0502020204030204"/>
              </a:endParaRPr>
            </a:p>
          </p:txBody>
        </p:sp>
        <p:sp>
          <p:nvSpPr>
            <p:cNvPr id="91" name="TextBox 90"/>
            <p:cNvSpPr txBox="1"/>
            <p:nvPr/>
          </p:nvSpPr>
          <p:spPr>
            <a:xfrm>
              <a:off x="1785372" y="4582991"/>
              <a:ext cx="537855" cy="179285"/>
            </a:xfrm>
            <a:prstGeom prst="rect">
              <a:avLst/>
            </a:prstGeom>
            <a:noFill/>
          </p:spPr>
          <p:txBody>
            <a:bodyPr wrap="square" lIns="0" tIns="0" rIns="0" bIns="0" rtlCol="0">
              <a:noAutofit/>
            </a:bodyPr>
            <a:lstStyle/>
            <a:p>
              <a:pPr algn="ctr">
                <a:lnSpc>
                  <a:spcPct val="90000"/>
                </a:lnSpc>
              </a:pPr>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Logs</a:t>
              </a:r>
            </a:p>
          </p:txBody>
        </p:sp>
      </p:grpSp>
      <p:grpSp>
        <p:nvGrpSpPr>
          <p:cNvPr id="92" name="Group 91"/>
          <p:cNvGrpSpPr/>
          <p:nvPr/>
        </p:nvGrpSpPr>
        <p:grpSpPr>
          <a:xfrm>
            <a:off x="1074741" y="2629346"/>
            <a:ext cx="1061263" cy="405287"/>
            <a:chOff x="9671733" y="94861"/>
            <a:chExt cx="1415017" cy="540383"/>
          </a:xfrm>
        </p:grpSpPr>
        <p:sp>
          <p:nvSpPr>
            <p:cNvPr id="93" name="Freeform 92"/>
            <p:cNvSpPr/>
            <p:nvPr/>
          </p:nvSpPr>
          <p:spPr>
            <a:xfrm>
              <a:off x="9671733" y="94861"/>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94" name="Oval 93"/>
            <p:cNvSpPr/>
            <p:nvPr/>
          </p:nvSpPr>
          <p:spPr>
            <a:xfrm>
              <a:off x="9700924" y="104179"/>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95" name="Freeform 94"/>
            <p:cNvSpPr/>
            <p:nvPr/>
          </p:nvSpPr>
          <p:spPr>
            <a:xfrm>
              <a:off x="10034078" y="94861"/>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96" name="Oval 95"/>
            <p:cNvSpPr/>
            <p:nvPr/>
          </p:nvSpPr>
          <p:spPr>
            <a:xfrm>
              <a:off x="10063269" y="104179"/>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97" name="TextBox 96"/>
            <p:cNvSpPr txBox="1"/>
            <p:nvPr/>
          </p:nvSpPr>
          <p:spPr>
            <a:xfrm>
              <a:off x="10364020" y="236645"/>
              <a:ext cx="722730" cy="162865"/>
            </a:xfrm>
            <a:prstGeom prst="rect">
              <a:avLst/>
            </a:prstGeom>
            <a:noFill/>
          </p:spPr>
          <p:txBody>
            <a:bodyPr wrap="square" lIns="0" tIns="0" rIns="0" bIns="0" rtlCol="0">
              <a:spAutoFit/>
            </a:bodyPr>
            <a:lstStyle/>
            <a:p>
              <a:pPr algn="ctr">
                <a:lnSpc>
                  <a:spcPct val="90000"/>
                </a:lnSpc>
              </a:pPr>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Historical</a:t>
              </a:r>
            </a:p>
          </p:txBody>
        </p:sp>
        <p:sp>
          <p:nvSpPr>
            <p:cNvPr id="98" name="Freeform 97"/>
            <p:cNvSpPr/>
            <p:nvPr/>
          </p:nvSpPr>
          <p:spPr>
            <a:xfrm>
              <a:off x="9867006" y="211027"/>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sp>
          <p:nvSpPr>
            <p:cNvPr id="99" name="Oval 98"/>
            <p:cNvSpPr/>
            <p:nvPr/>
          </p:nvSpPr>
          <p:spPr>
            <a:xfrm>
              <a:off x="9896197" y="220345"/>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latin typeface="Calibri" panose="020F0502020204030204"/>
              </a:endParaRPr>
            </a:p>
          </p:txBody>
        </p:sp>
      </p:grpSp>
      <p:pic>
        <p:nvPicPr>
          <p:cNvPr id="100" name="Picture 9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2224" y="2995281"/>
            <a:ext cx="969308" cy="960120"/>
          </a:xfrm>
          <a:prstGeom prst="rect">
            <a:avLst/>
          </a:prstGeom>
        </p:spPr>
      </p:pic>
      <p:sp>
        <p:nvSpPr>
          <p:cNvPr id="101" name="TextBox 100"/>
          <p:cNvSpPr txBox="1"/>
          <p:nvPr/>
        </p:nvSpPr>
        <p:spPr>
          <a:xfrm>
            <a:off x="7061586" y="4031401"/>
            <a:ext cx="1019946" cy="122149"/>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882" dirty="0">
                <a:ln>
                  <a:solidFill>
                    <a:srgbClr val="FFFFFF">
                      <a:alpha val="0"/>
                    </a:srgbClr>
                  </a:solidFill>
                </a:ln>
                <a:gradFill>
                  <a:gsLst>
                    <a:gs pos="11504">
                      <a:srgbClr val="FFFFFF"/>
                    </a:gs>
                    <a:gs pos="49000">
                      <a:srgbClr val="FFFFFF"/>
                    </a:gs>
                  </a:gsLst>
                  <a:lin ang="5400000" scaled="1"/>
                </a:gradFill>
                <a:latin typeface="Calibri" panose="020F0502020204030204"/>
              </a:rPr>
              <a:t>Predictive Analytics</a:t>
            </a:r>
          </a:p>
        </p:txBody>
      </p:sp>
      <p:sp>
        <p:nvSpPr>
          <p:cNvPr id="104" name="TextBox 103"/>
          <p:cNvSpPr txBox="1"/>
          <p:nvPr/>
        </p:nvSpPr>
        <p:spPr>
          <a:xfrm>
            <a:off x="1506638" y="1162732"/>
            <a:ext cx="875033" cy="114003"/>
          </a:xfrm>
          <a:prstGeom prst="rect">
            <a:avLst/>
          </a:prstGeom>
          <a:noFill/>
        </p:spPr>
        <p:txBody>
          <a:bodyPr wrap="square" lIns="0" tIns="0" rIns="0" bIns="0" rtlCol="0">
            <a:noAutofit/>
          </a:bodyPr>
          <a:lstStyle/>
          <a:p>
            <a:pPr algn="ctr">
              <a:lnSpc>
                <a:spcPct val="90000"/>
              </a:lnSpc>
            </a:pPr>
            <a:r>
              <a:rPr lang="en-US" sz="882" dirty="0">
                <a:ln>
                  <a:solidFill>
                    <a:srgbClr val="FFFFFF">
                      <a:alpha val="0"/>
                    </a:srgbClr>
                  </a:solidFill>
                </a:ln>
                <a:solidFill>
                  <a:srgbClr val="0B667F"/>
                </a:solidFill>
                <a:latin typeface="Calibri" panose="020F0502020204030204"/>
              </a:rPr>
              <a:t>SQL Server</a:t>
            </a:r>
          </a:p>
        </p:txBody>
      </p:sp>
      <p:sp>
        <p:nvSpPr>
          <p:cNvPr id="105" name="TextBox 104"/>
          <p:cNvSpPr txBox="1"/>
          <p:nvPr/>
        </p:nvSpPr>
        <p:spPr>
          <a:xfrm>
            <a:off x="2861001" y="1162732"/>
            <a:ext cx="1055679" cy="126476"/>
          </a:xfrm>
          <a:prstGeom prst="rect">
            <a:avLst/>
          </a:prstGeom>
          <a:noFill/>
        </p:spPr>
        <p:txBody>
          <a:bodyPr wrap="square" lIns="0" tIns="0" rIns="0" bIns="0" rtlCol="0">
            <a:noAutofit/>
          </a:bodyPr>
          <a:lstStyle/>
          <a:p>
            <a:pPr algn="ctr">
              <a:lnSpc>
                <a:spcPct val="90000"/>
              </a:lnSpc>
            </a:pPr>
            <a:r>
              <a:rPr lang="en-US" sz="882" dirty="0">
                <a:ln>
                  <a:solidFill>
                    <a:srgbClr val="FFFFFF">
                      <a:alpha val="0"/>
                    </a:srgbClr>
                  </a:solidFill>
                </a:ln>
                <a:solidFill>
                  <a:srgbClr val="0B667F"/>
                </a:solidFill>
                <a:latin typeface="Calibri" panose="020F0502020204030204"/>
              </a:rPr>
              <a:t>SQL Server Integration Services (SSIS)</a:t>
            </a:r>
          </a:p>
        </p:txBody>
      </p:sp>
      <p:sp>
        <p:nvSpPr>
          <p:cNvPr id="106" name="TextBox 105"/>
          <p:cNvSpPr txBox="1"/>
          <p:nvPr/>
        </p:nvSpPr>
        <p:spPr>
          <a:xfrm>
            <a:off x="5246022" y="1162732"/>
            <a:ext cx="1055679" cy="126476"/>
          </a:xfrm>
          <a:prstGeom prst="rect">
            <a:avLst/>
          </a:prstGeom>
          <a:noFill/>
        </p:spPr>
        <p:txBody>
          <a:bodyPr wrap="square" lIns="0" tIns="0" rIns="0" bIns="0" rtlCol="0">
            <a:noAutofit/>
          </a:bodyPr>
          <a:lstStyle/>
          <a:p>
            <a:pPr algn="ctr">
              <a:lnSpc>
                <a:spcPct val="90000"/>
              </a:lnSpc>
            </a:pPr>
            <a:r>
              <a:rPr lang="en-US" sz="882" dirty="0">
                <a:ln>
                  <a:solidFill>
                    <a:srgbClr val="FFFFFF">
                      <a:alpha val="0"/>
                    </a:srgbClr>
                  </a:solidFill>
                </a:ln>
                <a:solidFill>
                  <a:srgbClr val="0B667F"/>
                </a:solidFill>
                <a:latin typeface="Calibri" panose="020F0502020204030204"/>
              </a:rPr>
              <a:t>SQL Server Analysis Services (SSAS)</a:t>
            </a:r>
          </a:p>
        </p:txBody>
      </p:sp>
      <p:sp>
        <p:nvSpPr>
          <p:cNvPr id="107" name="TextBox 106"/>
          <p:cNvSpPr txBox="1"/>
          <p:nvPr/>
        </p:nvSpPr>
        <p:spPr>
          <a:xfrm>
            <a:off x="7706526" y="1014037"/>
            <a:ext cx="1055679" cy="126476"/>
          </a:xfrm>
          <a:prstGeom prst="rect">
            <a:avLst/>
          </a:prstGeom>
          <a:noFill/>
        </p:spPr>
        <p:txBody>
          <a:bodyPr wrap="square" lIns="0" tIns="0" rIns="0" bIns="0" rtlCol="0">
            <a:noAutofit/>
          </a:bodyPr>
          <a:lstStyle/>
          <a:p>
            <a:pPr algn="ctr">
              <a:lnSpc>
                <a:spcPct val="90000"/>
              </a:lnSpc>
            </a:pPr>
            <a:r>
              <a:rPr lang="en-US" sz="882" dirty="0">
                <a:ln>
                  <a:solidFill>
                    <a:srgbClr val="FFFFFF">
                      <a:alpha val="0"/>
                    </a:srgbClr>
                  </a:solidFill>
                </a:ln>
                <a:solidFill>
                  <a:srgbClr val="0B667F"/>
                </a:solidFill>
                <a:latin typeface="Calibri" panose="020F0502020204030204"/>
              </a:rPr>
              <a:t>SQL Server Reporting Services (SSRS)</a:t>
            </a:r>
          </a:p>
        </p:txBody>
      </p:sp>
      <p:sp>
        <p:nvSpPr>
          <p:cNvPr id="108" name="TextBox 107"/>
          <p:cNvSpPr txBox="1"/>
          <p:nvPr/>
        </p:nvSpPr>
        <p:spPr>
          <a:xfrm>
            <a:off x="5581063" y="3731597"/>
            <a:ext cx="1055679" cy="126476"/>
          </a:xfrm>
          <a:prstGeom prst="rect">
            <a:avLst/>
          </a:prstGeom>
          <a:noFill/>
        </p:spPr>
        <p:txBody>
          <a:bodyPr wrap="square" lIns="0" tIns="0" rIns="0" bIns="0" rtlCol="0">
            <a:noAutofit/>
          </a:bodyPr>
          <a:lstStyle/>
          <a:p>
            <a:pPr algn="ctr">
              <a:lnSpc>
                <a:spcPct val="90000"/>
              </a:lnSpc>
            </a:pPr>
            <a:r>
              <a:rPr lang="en-US" sz="882" dirty="0">
                <a:ln>
                  <a:solidFill>
                    <a:srgbClr val="FFFFFF">
                      <a:alpha val="0"/>
                    </a:srgbClr>
                  </a:solidFill>
                </a:ln>
                <a:solidFill>
                  <a:srgbClr val="0B667F"/>
                </a:solidFill>
                <a:latin typeface="Calibri" panose="020F0502020204030204"/>
              </a:rPr>
              <a:t>Azure Machine Learning (AML)</a:t>
            </a:r>
          </a:p>
        </p:txBody>
      </p:sp>
      <p:sp>
        <p:nvSpPr>
          <p:cNvPr id="109" name="TextBox 108"/>
          <p:cNvSpPr txBox="1"/>
          <p:nvPr/>
        </p:nvSpPr>
        <p:spPr>
          <a:xfrm>
            <a:off x="2484379" y="3804987"/>
            <a:ext cx="1055679" cy="126476"/>
          </a:xfrm>
          <a:prstGeom prst="rect">
            <a:avLst/>
          </a:prstGeom>
          <a:noFill/>
        </p:spPr>
        <p:txBody>
          <a:bodyPr wrap="square" lIns="0" tIns="0" rIns="0" bIns="0" rtlCol="0">
            <a:noAutofit/>
          </a:bodyPr>
          <a:lstStyle/>
          <a:p>
            <a:pPr algn="ctr">
              <a:lnSpc>
                <a:spcPct val="90000"/>
              </a:lnSpc>
            </a:pPr>
            <a:r>
              <a:rPr lang="en-US" sz="882" dirty="0">
                <a:ln>
                  <a:solidFill>
                    <a:srgbClr val="FFFFFF">
                      <a:alpha val="0"/>
                    </a:srgbClr>
                  </a:solidFill>
                </a:ln>
                <a:solidFill>
                  <a:srgbClr val="0B667F"/>
                </a:solidFill>
                <a:latin typeface="Calibri" panose="020F0502020204030204"/>
              </a:rPr>
              <a:t>HD Insight</a:t>
            </a:r>
          </a:p>
        </p:txBody>
      </p:sp>
      <p:sp>
        <p:nvSpPr>
          <p:cNvPr id="110" name="TextBox 109"/>
          <p:cNvSpPr txBox="1"/>
          <p:nvPr/>
        </p:nvSpPr>
        <p:spPr>
          <a:xfrm>
            <a:off x="7757333" y="1366515"/>
            <a:ext cx="1055679" cy="126476"/>
          </a:xfrm>
          <a:prstGeom prst="rect">
            <a:avLst/>
          </a:prstGeom>
          <a:noFill/>
        </p:spPr>
        <p:txBody>
          <a:bodyPr wrap="square" lIns="0" tIns="0" rIns="0" bIns="0" rtlCol="0">
            <a:noAutofit/>
          </a:bodyPr>
          <a:lstStyle/>
          <a:p>
            <a:pPr algn="ctr">
              <a:lnSpc>
                <a:spcPct val="90000"/>
              </a:lnSpc>
            </a:pPr>
            <a:r>
              <a:rPr lang="en-US" sz="882" dirty="0">
                <a:ln>
                  <a:solidFill>
                    <a:srgbClr val="FFFFFF">
                      <a:alpha val="0"/>
                    </a:srgbClr>
                  </a:solidFill>
                </a:ln>
                <a:solidFill>
                  <a:srgbClr val="0B667F"/>
                </a:solidFill>
                <a:latin typeface="Calibri" panose="020F0502020204030204"/>
              </a:rPr>
              <a:t>Power BI</a:t>
            </a:r>
          </a:p>
        </p:txBody>
      </p:sp>
      <p:sp>
        <p:nvSpPr>
          <p:cNvPr id="3" name="TextBox 2">
            <a:extLst>
              <a:ext uri="{FF2B5EF4-FFF2-40B4-BE49-F238E27FC236}">
                <a16:creationId xmlns:a16="http://schemas.microsoft.com/office/drawing/2014/main" id="{614102FC-21E0-73D8-CD08-B53A4B517C6D}"/>
              </a:ext>
            </a:extLst>
          </p:cNvPr>
          <p:cNvSpPr txBox="1"/>
          <p:nvPr/>
        </p:nvSpPr>
        <p:spPr>
          <a:xfrm>
            <a:off x="4706703" y="235336"/>
            <a:ext cx="4301733" cy="307777"/>
          </a:xfrm>
          <a:prstGeom prst="rect">
            <a:avLst/>
          </a:prstGeom>
          <a:noFill/>
        </p:spPr>
        <p:txBody>
          <a:bodyPr wrap="square">
            <a:spAutoFit/>
          </a:bodyPr>
          <a:lstStyle/>
          <a:p>
            <a:pPr lvl="1"/>
            <a:r>
              <a:rPr lang="en-US" sz="1400" i="0" dirty="0">
                <a:solidFill>
                  <a:schemeClr val="accent1">
                    <a:lumMod val="20000"/>
                    <a:lumOff val="80000"/>
                  </a:schemeClr>
                </a:solidFill>
                <a:effectLst/>
              </a:rPr>
              <a:t>Copy data from multiple sources to one DB</a:t>
            </a:r>
          </a:p>
        </p:txBody>
      </p:sp>
      <p:sp>
        <p:nvSpPr>
          <p:cNvPr id="114" name="Rectangle 113">
            <a:extLst>
              <a:ext uri="{FF2B5EF4-FFF2-40B4-BE49-F238E27FC236}">
                <a16:creationId xmlns:a16="http://schemas.microsoft.com/office/drawing/2014/main" id="{D6A83F6A-6764-8C9B-B5EB-5187454D7115}"/>
              </a:ext>
            </a:extLst>
          </p:cNvPr>
          <p:cNvSpPr/>
          <p:nvPr/>
        </p:nvSpPr>
        <p:spPr>
          <a:xfrm>
            <a:off x="0" y="4547793"/>
            <a:ext cx="1771552" cy="624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2" name="Content Placeholder 2">
            <a:extLst>
              <a:ext uri="{FF2B5EF4-FFF2-40B4-BE49-F238E27FC236}">
                <a16:creationId xmlns:a16="http://schemas.microsoft.com/office/drawing/2014/main" id="{F3C2E831-B5AE-C45E-B85C-F2EE490159A3}"/>
              </a:ext>
            </a:extLst>
          </p:cNvPr>
          <p:cNvSpPr>
            <a:spLocks noGrp="1"/>
          </p:cNvSpPr>
          <p:nvPr>
            <p:ph sz="quarter" idx="10"/>
          </p:nvPr>
        </p:nvSpPr>
        <p:spPr>
          <a:xfrm>
            <a:off x="2988948" y="4251342"/>
            <a:ext cx="5393675" cy="885306"/>
          </a:xfrm>
          <a:solidFill>
            <a:schemeClr val="bg1"/>
          </a:solidFill>
        </p:spPr>
        <p:txBody>
          <a:bodyPr/>
          <a:lstStyle/>
          <a:p>
            <a:pPr marL="0" indent="0">
              <a:spcBef>
                <a:spcPts val="0"/>
              </a:spcBef>
              <a:buNone/>
            </a:pPr>
            <a:r>
              <a:rPr lang="en-US" sz="1400" b="1" dirty="0"/>
              <a:t>Data Warehouse</a:t>
            </a:r>
          </a:p>
          <a:p>
            <a:pPr>
              <a:spcBef>
                <a:spcPts val="0"/>
              </a:spcBef>
            </a:pPr>
            <a:r>
              <a:rPr lang="en-US" sz="1400" dirty="0"/>
              <a:t>Centralized repository</a:t>
            </a:r>
          </a:p>
          <a:p>
            <a:pPr>
              <a:spcBef>
                <a:spcPts val="0"/>
              </a:spcBef>
            </a:pPr>
            <a:r>
              <a:rPr lang="en-US" sz="1400" dirty="0"/>
              <a:t>Stores Structured and semi-structured data, conformed</a:t>
            </a:r>
          </a:p>
          <a:p>
            <a:pPr>
              <a:spcBef>
                <a:spcPts val="0"/>
              </a:spcBef>
            </a:pPr>
            <a:r>
              <a:rPr lang="en-US" sz="1400" dirty="0"/>
              <a:t>Supports reporting and analysis, data mining, data visualization</a:t>
            </a:r>
          </a:p>
          <a:p>
            <a:endParaRPr lang="en-US" dirty="0"/>
          </a:p>
        </p:txBody>
      </p:sp>
    </p:spTree>
    <p:extLst>
      <p:ext uri="{BB962C8B-B14F-4D97-AF65-F5344CB8AC3E}">
        <p14:creationId xmlns:p14="http://schemas.microsoft.com/office/powerpoint/2010/main" val="21235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8ECBB3E-6256-7A51-FAB9-6D7A70C6B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58" y="1474153"/>
            <a:ext cx="7997483" cy="2524206"/>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Process 10">
            <a:extLst>
              <a:ext uri="{FF2B5EF4-FFF2-40B4-BE49-F238E27FC236}">
                <a16:creationId xmlns:a16="http://schemas.microsoft.com/office/drawing/2014/main" id="{14799072-7B13-1A43-3A3D-5733421C3526}"/>
              </a:ext>
            </a:extLst>
          </p:cNvPr>
          <p:cNvSpPr/>
          <p:nvPr/>
        </p:nvSpPr>
        <p:spPr>
          <a:xfrm>
            <a:off x="3073790" y="2485643"/>
            <a:ext cx="3791243" cy="641903"/>
          </a:xfrm>
          <a:prstGeom prst="flowChartProcess">
            <a:avLst/>
          </a:prstGeom>
          <a:solidFill>
            <a:srgbClr val="57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An integrated platform that provides analytic capabilities required to achieve tactical and strategic analytic goals for an organization.</a:t>
            </a:r>
          </a:p>
          <a:p>
            <a:pPr algn="ctr"/>
            <a:endParaRPr lang="en-US" dirty="0" err="1">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FEC626B-FE35-E100-39B4-A566C344E923}"/>
              </a:ext>
            </a:extLst>
          </p:cNvPr>
          <p:cNvSpPr>
            <a:spLocks noGrp="1"/>
          </p:cNvSpPr>
          <p:nvPr>
            <p:ph type="title"/>
          </p:nvPr>
        </p:nvSpPr>
        <p:spPr/>
        <p:txBody>
          <a:bodyPr/>
          <a:lstStyle/>
          <a:p>
            <a:r>
              <a:rPr lang="en-US" dirty="0"/>
              <a:t>The Modern Data Warehouse</a:t>
            </a:r>
          </a:p>
        </p:txBody>
      </p:sp>
    </p:spTree>
    <p:extLst>
      <p:ext uri="{BB962C8B-B14F-4D97-AF65-F5344CB8AC3E}">
        <p14:creationId xmlns:p14="http://schemas.microsoft.com/office/powerpoint/2010/main" val="2942051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78B0A0-BC33-1258-0AB8-5CE7E47535F3}"/>
              </a:ext>
            </a:extLst>
          </p:cNvPr>
          <p:cNvSpPr>
            <a:spLocks noGrp="1"/>
          </p:cNvSpPr>
          <p:nvPr>
            <p:ph type="title"/>
          </p:nvPr>
        </p:nvSpPr>
        <p:spPr/>
        <p:txBody>
          <a:bodyPr/>
          <a:lstStyle/>
          <a:p>
            <a:r>
              <a:rPr lang="en-US" dirty="0"/>
              <a:t>Data Lake and MPP Databases</a:t>
            </a:r>
          </a:p>
        </p:txBody>
      </p:sp>
      <p:sp>
        <p:nvSpPr>
          <p:cNvPr id="6" name="Content Placeholder 5">
            <a:extLst>
              <a:ext uri="{FF2B5EF4-FFF2-40B4-BE49-F238E27FC236}">
                <a16:creationId xmlns:a16="http://schemas.microsoft.com/office/drawing/2014/main" id="{3080DD5B-9D4C-63CD-AB0B-BFDC2BA60EFE}"/>
              </a:ext>
            </a:extLst>
          </p:cNvPr>
          <p:cNvSpPr>
            <a:spLocks noGrp="1"/>
          </p:cNvSpPr>
          <p:nvPr>
            <p:ph sz="quarter" idx="10"/>
          </p:nvPr>
        </p:nvSpPr>
        <p:spPr>
          <a:xfrm>
            <a:off x="108465" y="1022574"/>
            <a:ext cx="4389120" cy="3444651"/>
          </a:xfrm>
        </p:spPr>
        <p:txBody>
          <a:bodyPr/>
          <a:lstStyle/>
          <a:p>
            <a:pPr marL="0" indent="0">
              <a:buNone/>
            </a:pPr>
            <a:r>
              <a:rPr lang="en-US" sz="1800" b="1" dirty="0"/>
              <a:t>Data Lake</a:t>
            </a:r>
          </a:p>
          <a:p>
            <a:r>
              <a:rPr lang="en-US" dirty="0"/>
              <a:t>Centralized repository, scalable, flexible</a:t>
            </a:r>
          </a:p>
          <a:p>
            <a:r>
              <a:rPr lang="en-US" dirty="0"/>
              <a:t>Store, process and secure large amounts of structured and unstructured data</a:t>
            </a:r>
          </a:p>
          <a:p>
            <a:r>
              <a:rPr lang="en-US" dirty="0"/>
              <a:t>Store data in native format, or conformed</a:t>
            </a:r>
          </a:p>
          <a:p>
            <a:r>
              <a:rPr lang="en-US" dirty="0"/>
              <a:t>Support Data Science, AI / ML</a:t>
            </a:r>
          </a:p>
          <a:p>
            <a:endParaRPr lang="en-US" dirty="0"/>
          </a:p>
        </p:txBody>
      </p:sp>
      <p:sp>
        <p:nvSpPr>
          <p:cNvPr id="2" name="Content Placeholder 2">
            <a:extLst>
              <a:ext uri="{FF2B5EF4-FFF2-40B4-BE49-F238E27FC236}">
                <a16:creationId xmlns:a16="http://schemas.microsoft.com/office/drawing/2014/main" id="{06DF9F35-862F-93C4-DEA0-674EE319B225}"/>
              </a:ext>
            </a:extLst>
          </p:cNvPr>
          <p:cNvSpPr txBox="1">
            <a:spLocks/>
          </p:cNvSpPr>
          <p:nvPr/>
        </p:nvSpPr>
        <p:spPr>
          <a:xfrm>
            <a:off x="4594120" y="1022574"/>
            <a:ext cx="4389120" cy="344465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chemeClr val="tx2"/>
                </a:solidFill>
                <a:latin typeface="Arial Regular"/>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b="0" i="0" kern="1200">
                <a:solidFill>
                  <a:schemeClr val="tx2"/>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b="0" i="0" kern="1200">
                <a:solidFill>
                  <a:schemeClr val="tx2"/>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100" b="0" i="0" kern="1200">
                <a:solidFill>
                  <a:schemeClr val="tx2"/>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2"/>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t>MPP Databases</a:t>
            </a:r>
          </a:p>
          <a:p>
            <a:r>
              <a:rPr lang="en-US" dirty="0"/>
              <a:t>Databricks, Snowflake, Synapse, Amazon Redshift are considered Massively Parallel Processing Databases</a:t>
            </a:r>
          </a:p>
          <a:p>
            <a:r>
              <a:rPr lang="en-US" dirty="0"/>
              <a:t>NoSQL Databases</a:t>
            </a:r>
          </a:p>
          <a:p>
            <a:r>
              <a:rPr lang="en-US" dirty="0"/>
              <a:t>Support Big Data</a:t>
            </a:r>
          </a:p>
          <a:p>
            <a:pPr lvl="1"/>
            <a:r>
              <a:rPr lang="en-US" dirty="0"/>
              <a:t>Volume</a:t>
            </a:r>
          </a:p>
          <a:p>
            <a:pPr lvl="1"/>
            <a:r>
              <a:rPr lang="en-US" dirty="0"/>
              <a:t>Velocity</a:t>
            </a:r>
          </a:p>
          <a:p>
            <a:pPr lvl="1"/>
            <a:r>
              <a:rPr lang="en-US" dirty="0"/>
              <a:t>Variety</a:t>
            </a:r>
          </a:p>
          <a:p>
            <a:pPr lvl="1"/>
            <a:r>
              <a:rPr lang="en-US" dirty="0"/>
              <a:t>Veracity</a:t>
            </a:r>
          </a:p>
          <a:p>
            <a:r>
              <a:rPr lang="en-US" dirty="0"/>
              <a:t>Separate storage and compute</a:t>
            </a:r>
          </a:p>
          <a:p>
            <a:pPr lvl="1"/>
            <a:r>
              <a:rPr lang="en-US" dirty="0"/>
              <a:t>Compute can be adjusted for processing needs</a:t>
            </a:r>
          </a:p>
          <a:p>
            <a:pPr lvl="1"/>
            <a:r>
              <a:rPr lang="en-US" dirty="0"/>
              <a:t>Processing is done in parallel</a:t>
            </a:r>
          </a:p>
        </p:txBody>
      </p:sp>
    </p:spTree>
    <p:extLst>
      <p:ext uri="{BB962C8B-B14F-4D97-AF65-F5344CB8AC3E}">
        <p14:creationId xmlns:p14="http://schemas.microsoft.com/office/powerpoint/2010/main" val="2367682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Databases</a:t>
            </a:r>
          </a:p>
        </p:txBody>
      </p:sp>
      <p:sp>
        <p:nvSpPr>
          <p:cNvPr id="5" name="Rectangle 4">
            <a:extLst>
              <a:ext uri="{FF2B5EF4-FFF2-40B4-BE49-F238E27FC236}">
                <a16:creationId xmlns:a16="http://schemas.microsoft.com/office/drawing/2014/main" id="{FE5BD822-8A0A-862F-B11A-CA6921D4DF72}"/>
              </a:ext>
            </a:extLst>
          </p:cNvPr>
          <p:cNvSpPr/>
          <p:nvPr/>
        </p:nvSpPr>
        <p:spPr>
          <a:xfrm>
            <a:off x="150019" y="4561284"/>
            <a:ext cx="1678781" cy="489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7" name="Rectangle 6"/>
          <p:cNvSpPr/>
          <p:nvPr/>
        </p:nvSpPr>
        <p:spPr>
          <a:xfrm>
            <a:off x="233608" y="4680238"/>
            <a:ext cx="2180853" cy="461665"/>
          </a:xfrm>
          <a:prstGeom prst="rect">
            <a:avLst/>
          </a:prstGeom>
        </p:spPr>
        <p:txBody>
          <a:bodyPr wrap="none">
            <a:spAutoFit/>
          </a:bodyPr>
          <a:lstStyle/>
          <a:p>
            <a:r>
              <a:rPr lang="en-US" sz="1200" b="1" dirty="0">
                <a:solidFill>
                  <a:schemeClr val="accent6"/>
                </a:solidFill>
              </a:rPr>
              <a:t>Types considered NO SQL</a:t>
            </a:r>
          </a:p>
          <a:p>
            <a:r>
              <a:rPr lang="en-US" sz="1200" dirty="0">
                <a:ln>
                  <a:solidFill>
                    <a:srgbClr val="FFFFFF">
                      <a:alpha val="0"/>
                    </a:srgbClr>
                  </a:solidFill>
                </a:ln>
                <a:solidFill>
                  <a:srgbClr val="0B667F"/>
                </a:solidFill>
              </a:rPr>
              <a:t>Products offered by Microsoft</a:t>
            </a:r>
          </a:p>
        </p:txBody>
      </p:sp>
      <p:graphicFrame>
        <p:nvGraphicFramePr>
          <p:cNvPr id="6" name="Table 5"/>
          <p:cNvGraphicFramePr>
            <a:graphicFrameLocks noGrp="1" noChangeAspect="1"/>
          </p:cNvGraphicFramePr>
          <p:nvPr>
            <p:extLst>
              <p:ext uri="{D42A27DB-BD31-4B8C-83A1-F6EECF244321}">
                <p14:modId xmlns:p14="http://schemas.microsoft.com/office/powerpoint/2010/main" val="572358218"/>
              </p:ext>
            </p:extLst>
          </p:nvPr>
        </p:nvGraphicFramePr>
        <p:xfrm>
          <a:off x="3192228" y="918648"/>
          <a:ext cx="2745461" cy="3754865"/>
        </p:xfrm>
        <a:graphic>
          <a:graphicData uri="http://schemas.openxmlformats.org/drawingml/2006/table">
            <a:tbl>
              <a:tblPr firstRow="1" bandRow="1">
                <a:tableStyleId>{F5AB1C69-6EDB-4FF4-983F-18BD219EF322}</a:tableStyleId>
              </a:tblPr>
              <a:tblGrid>
                <a:gridCol w="1360521">
                  <a:extLst>
                    <a:ext uri="{9D8B030D-6E8A-4147-A177-3AD203B41FA5}">
                      <a16:colId xmlns:a16="http://schemas.microsoft.com/office/drawing/2014/main" val="20004"/>
                    </a:ext>
                  </a:extLst>
                </a:gridCol>
                <a:gridCol w="1384940">
                  <a:extLst>
                    <a:ext uri="{9D8B030D-6E8A-4147-A177-3AD203B41FA5}">
                      <a16:colId xmlns:a16="http://schemas.microsoft.com/office/drawing/2014/main" val="20005"/>
                    </a:ext>
                  </a:extLst>
                </a:gridCol>
              </a:tblGrid>
              <a:tr h="295385">
                <a:tc>
                  <a:txBody>
                    <a:bodyPr/>
                    <a:lstStyle/>
                    <a:p>
                      <a:pPr algn="ctr"/>
                      <a:r>
                        <a:rPr lang="en-US" sz="1200" dirty="0"/>
                        <a:t>Database Type</a:t>
                      </a:r>
                    </a:p>
                  </a:txBody>
                  <a:tcPr/>
                </a:tc>
                <a:tc>
                  <a:txBody>
                    <a:bodyPr/>
                    <a:lstStyle/>
                    <a:p>
                      <a:pPr algn="ctr"/>
                      <a:r>
                        <a:rPr lang="en-US" sz="1200" dirty="0"/>
                        <a:t>Example</a:t>
                      </a:r>
                    </a:p>
                  </a:txBody>
                  <a:tcPr/>
                </a:tc>
                <a:extLst>
                  <a:ext uri="{0D108BD9-81ED-4DB2-BD59-A6C34878D82A}">
                    <a16:rowId xmlns:a16="http://schemas.microsoft.com/office/drawing/2014/main" val="10000"/>
                  </a:ext>
                </a:extLst>
              </a:tr>
              <a:tr h="999778">
                <a:tc>
                  <a:txBody>
                    <a:bodyPr/>
                    <a:lstStyle/>
                    <a:p>
                      <a:r>
                        <a:rPr lang="en-US" sz="1200" b="1" dirty="0">
                          <a:solidFill>
                            <a:schemeClr val="accent6"/>
                          </a:solidFill>
                        </a:rPr>
                        <a:t>Key-Value</a:t>
                      </a:r>
                    </a:p>
                  </a:txBody>
                  <a:tcPr/>
                </a:tc>
                <a:tc>
                  <a:txBody>
                    <a:bodyPr/>
                    <a:lstStyle/>
                    <a:p>
                      <a:r>
                        <a:rPr lang="en-US" sz="1100" dirty="0" err="1"/>
                        <a:t>Berkely</a:t>
                      </a:r>
                      <a:endParaRPr lang="en-US" sz="1100" dirty="0"/>
                    </a:p>
                    <a:p>
                      <a:r>
                        <a:rPr lang="en-US" sz="1100" dirty="0"/>
                        <a:t>Level</a:t>
                      </a:r>
                    </a:p>
                    <a:p>
                      <a:r>
                        <a:rPr lang="en-US" sz="1100" dirty="0"/>
                        <a:t>Memcached</a:t>
                      </a:r>
                    </a:p>
                    <a:p>
                      <a:r>
                        <a:rPr lang="en-US" sz="1100" dirty="0" err="1"/>
                        <a:t>Riak</a:t>
                      </a:r>
                      <a:endParaRPr lang="en-US" sz="1100" dirty="0"/>
                    </a:p>
                    <a:p>
                      <a:r>
                        <a:rPr lang="en-US" sz="1100" dirty="0"/>
                        <a:t>Redis</a:t>
                      </a:r>
                    </a:p>
                    <a:p>
                      <a:pPr marL="0" algn="l" defTabSz="914400" rtl="0" eaLnBrk="1" latinLnBrk="0" hangingPunct="1"/>
                      <a:r>
                        <a:rPr lang="en-US" sz="1100" kern="1200" dirty="0">
                          <a:ln>
                            <a:solidFill>
                              <a:srgbClr val="FFFFFF">
                                <a:alpha val="0"/>
                              </a:srgbClr>
                            </a:solidFill>
                          </a:ln>
                          <a:solidFill>
                            <a:srgbClr val="0B667F"/>
                          </a:solidFill>
                        </a:rPr>
                        <a:t>Azure Tables</a:t>
                      </a:r>
                      <a:endParaRPr lang="en-US" sz="1100" dirty="0"/>
                    </a:p>
                  </a:txBody>
                  <a:tcPr/>
                </a:tc>
                <a:extLst>
                  <a:ext uri="{0D108BD9-81ED-4DB2-BD59-A6C34878D82A}">
                    <a16:rowId xmlns:a16="http://schemas.microsoft.com/office/drawing/2014/main" val="10001"/>
                  </a:ext>
                </a:extLst>
              </a:tr>
              <a:tr h="704140">
                <a:tc>
                  <a:txBody>
                    <a:bodyPr/>
                    <a:lstStyle/>
                    <a:p>
                      <a:r>
                        <a:rPr lang="en-US" sz="1200" b="1" dirty="0">
                          <a:solidFill>
                            <a:schemeClr val="accent6"/>
                          </a:solidFill>
                        </a:rPr>
                        <a:t>Column-Family</a:t>
                      </a:r>
                    </a:p>
                  </a:txBody>
                  <a:tcPr/>
                </a:tc>
                <a:tc>
                  <a:txBody>
                    <a:bodyPr/>
                    <a:lstStyle/>
                    <a:p>
                      <a:r>
                        <a:rPr lang="en-US" sz="1100" dirty="0"/>
                        <a:t>Cassandra</a:t>
                      </a:r>
                    </a:p>
                    <a:p>
                      <a:pPr marL="0" algn="l" defTabSz="914400" rtl="0" eaLnBrk="1" latinLnBrk="0" hangingPunct="1"/>
                      <a:r>
                        <a:rPr lang="en-US" sz="1100" kern="1200" dirty="0" err="1">
                          <a:ln>
                            <a:solidFill>
                              <a:srgbClr val="FFFFFF">
                                <a:alpha val="0"/>
                              </a:srgbClr>
                            </a:solidFill>
                          </a:ln>
                          <a:solidFill>
                            <a:srgbClr val="0B667F"/>
                          </a:solidFill>
                        </a:rPr>
                        <a:t>HBase</a:t>
                      </a:r>
                      <a:endParaRPr lang="en-US" sz="1100" kern="1200" dirty="0">
                        <a:ln>
                          <a:solidFill>
                            <a:srgbClr val="FFFFFF">
                              <a:alpha val="0"/>
                            </a:srgbClr>
                          </a:solidFill>
                        </a:ln>
                        <a:solidFill>
                          <a:srgbClr val="0B667F"/>
                        </a:solidFill>
                      </a:endParaRPr>
                    </a:p>
                    <a:p>
                      <a:r>
                        <a:rPr lang="en-US" sz="1100" dirty="0" err="1"/>
                        <a:t>Hypertable</a:t>
                      </a:r>
                      <a:endParaRPr lang="en-US" sz="11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Amazon</a:t>
                      </a:r>
                      <a:r>
                        <a:rPr lang="en-US" sz="1100" baseline="0" dirty="0"/>
                        <a:t> Simple DB</a:t>
                      </a:r>
                      <a:endParaRPr lang="en-US" sz="1100" dirty="0"/>
                    </a:p>
                  </a:txBody>
                  <a:tcPr/>
                </a:tc>
                <a:extLst>
                  <a:ext uri="{0D108BD9-81ED-4DB2-BD59-A6C34878D82A}">
                    <a16:rowId xmlns:a16="http://schemas.microsoft.com/office/drawing/2014/main" val="10002"/>
                  </a:ext>
                </a:extLst>
              </a:tr>
              <a:tr h="691285">
                <a:tc>
                  <a:txBody>
                    <a:bodyPr/>
                    <a:lstStyle/>
                    <a:p>
                      <a:r>
                        <a:rPr lang="en-US" sz="1200" b="1" dirty="0">
                          <a:solidFill>
                            <a:schemeClr val="accent6"/>
                          </a:solidFill>
                        </a:rPr>
                        <a:t>Graph</a:t>
                      </a:r>
                      <a:r>
                        <a:rPr lang="en-US" sz="1200" b="1" baseline="0" dirty="0"/>
                        <a:t> </a:t>
                      </a:r>
                      <a:r>
                        <a:rPr lang="en-US" sz="1200" baseline="0" dirty="0"/>
                        <a:t>&amp; Resource Description Framework (RDF)</a:t>
                      </a:r>
                      <a:endParaRPr lang="en-US" sz="1200" dirty="0"/>
                    </a:p>
                  </a:txBody>
                  <a:tcPr/>
                </a:tc>
                <a:tc>
                  <a:txBody>
                    <a:bodyPr/>
                    <a:lstStyle/>
                    <a:p>
                      <a:pPr>
                        <a:tabLst>
                          <a:tab pos="914400" algn="l"/>
                        </a:tabLst>
                      </a:pPr>
                      <a:r>
                        <a:rPr lang="en-US" sz="1100" dirty="0"/>
                        <a:t>Neo4J</a:t>
                      </a:r>
                    </a:p>
                    <a:p>
                      <a:pPr>
                        <a:tabLst>
                          <a:tab pos="914400" algn="l"/>
                        </a:tabLst>
                      </a:pPr>
                      <a:r>
                        <a:rPr lang="en-US" sz="1100" dirty="0"/>
                        <a:t>Flock</a:t>
                      </a:r>
                    </a:p>
                    <a:p>
                      <a:pPr>
                        <a:tabLst>
                          <a:tab pos="914400" algn="l"/>
                        </a:tabLst>
                      </a:pPr>
                      <a:r>
                        <a:rPr lang="en-US" sz="1100" dirty="0" err="1"/>
                        <a:t>HyperGraph</a:t>
                      </a:r>
                      <a:endParaRPr lang="en-US" sz="1100" dirty="0"/>
                    </a:p>
                    <a:p>
                      <a:r>
                        <a:rPr lang="en-US" sz="1100" dirty="0"/>
                        <a:t>Infinite</a:t>
                      </a:r>
                      <a:r>
                        <a:rPr lang="en-US" sz="1100" baseline="0" dirty="0"/>
                        <a:t> Graph</a:t>
                      </a:r>
                    </a:p>
                    <a:p>
                      <a:r>
                        <a:rPr lang="en-US" sz="1100" baseline="0" dirty="0"/>
                        <a:t>Jena</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Sesame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err="1"/>
                        <a:t>AllegoGraph</a:t>
                      </a:r>
                      <a:endParaRPr lang="en-US" sz="11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ln>
                            <a:solidFill>
                              <a:srgbClr val="FFFFFF">
                                <a:alpha val="0"/>
                              </a:srgbClr>
                            </a:solidFill>
                          </a:ln>
                          <a:solidFill>
                            <a:srgbClr val="0B667F"/>
                          </a:solidFill>
                        </a:rPr>
                        <a:t>MS Graph</a:t>
                      </a:r>
                      <a:endParaRPr lang="en-US" sz="1100" kern="1200" dirty="0">
                        <a:ln>
                          <a:solidFill>
                            <a:srgbClr val="FFFFFF">
                              <a:alpha val="0"/>
                            </a:srgbClr>
                          </a:solidFill>
                        </a:ln>
                        <a:solidFill>
                          <a:srgbClr val="0B667F"/>
                        </a:solidFill>
                        <a:latin typeface="+mn-lt"/>
                        <a:ea typeface="+mn-ea"/>
                        <a:cs typeface="+mn-cs"/>
                      </a:endParaRPr>
                    </a:p>
                  </a:txBody>
                  <a:tcPr/>
                </a:tc>
                <a:extLst>
                  <a:ext uri="{0D108BD9-81ED-4DB2-BD59-A6C34878D82A}">
                    <a16:rowId xmlns:a16="http://schemas.microsoft.com/office/drawing/2014/main" val="10003"/>
                  </a:ext>
                </a:extLst>
              </a:tr>
            </a:tbl>
          </a:graphicData>
        </a:graphic>
      </p:graphicFrame>
      <p:graphicFrame>
        <p:nvGraphicFramePr>
          <p:cNvPr id="4" name="Table 3">
            <a:extLst>
              <a:ext uri="{FF2B5EF4-FFF2-40B4-BE49-F238E27FC236}">
                <a16:creationId xmlns:a16="http://schemas.microsoft.com/office/drawing/2014/main" id="{CC93BF5F-3779-3B93-3828-66B21C8BBA20}"/>
              </a:ext>
            </a:extLst>
          </p:cNvPr>
          <p:cNvGraphicFramePr>
            <a:graphicFrameLocks noGrp="1"/>
          </p:cNvGraphicFramePr>
          <p:nvPr>
            <p:extLst>
              <p:ext uri="{D42A27DB-BD31-4B8C-83A1-F6EECF244321}">
                <p14:modId xmlns:p14="http://schemas.microsoft.com/office/powerpoint/2010/main" val="3224839938"/>
              </p:ext>
            </p:extLst>
          </p:nvPr>
        </p:nvGraphicFramePr>
        <p:xfrm>
          <a:off x="218790" y="918648"/>
          <a:ext cx="2776281" cy="3754865"/>
        </p:xfrm>
        <a:graphic>
          <a:graphicData uri="http://schemas.openxmlformats.org/drawingml/2006/table">
            <a:tbl>
              <a:tblPr firstRow="1" bandRow="1">
                <a:tableStyleId>{F5AB1C69-6EDB-4FF4-983F-18BD219EF322}</a:tableStyleId>
              </a:tblPr>
              <a:tblGrid>
                <a:gridCol w="1359753">
                  <a:extLst>
                    <a:ext uri="{9D8B030D-6E8A-4147-A177-3AD203B41FA5}">
                      <a16:colId xmlns:a16="http://schemas.microsoft.com/office/drawing/2014/main" val="2533195270"/>
                    </a:ext>
                  </a:extLst>
                </a:gridCol>
                <a:gridCol w="1416528">
                  <a:extLst>
                    <a:ext uri="{9D8B030D-6E8A-4147-A177-3AD203B41FA5}">
                      <a16:colId xmlns:a16="http://schemas.microsoft.com/office/drawing/2014/main" val="2711112989"/>
                    </a:ext>
                  </a:extLst>
                </a:gridCol>
              </a:tblGrid>
              <a:tr h="295385">
                <a:tc>
                  <a:txBody>
                    <a:bodyPr/>
                    <a:lstStyle/>
                    <a:p>
                      <a:pPr algn="ctr"/>
                      <a:r>
                        <a:rPr lang="en-US" sz="1200" dirty="0"/>
                        <a:t>Database</a:t>
                      </a:r>
                      <a:r>
                        <a:rPr lang="en-US" sz="1200" baseline="0" dirty="0"/>
                        <a:t> Type</a:t>
                      </a:r>
                      <a:endParaRPr lang="en-US" sz="1200" dirty="0"/>
                    </a:p>
                  </a:txBody>
                  <a:tcPr/>
                </a:tc>
                <a:tc>
                  <a:txBody>
                    <a:bodyPr/>
                    <a:lstStyle/>
                    <a:p>
                      <a:pPr algn="ctr"/>
                      <a:r>
                        <a:rPr lang="en-US" sz="1200" dirty="0"/>
                        <a:t>Example</a:t>
                      </a:r>
                    </a:p>
                  </a:txBody>
                  <a:tcPr/>
                </a:tc>
                <a:extLst>
                  <a:ext uri="{0D108BD9-81ED-4DB2-BD59-A6C34878D82A}">
                    <a16:rowId xmlns:a16="http://schemas.microsoft.com/office/drawing/2014/main" val="3803874232"/>
                  </a:ext>
                </a:extLst>
              </a:tr>
              <a:tr h="995530">
                <a:tc>
                  <a:txBody>
                    <a:bodyPr/>
                    <a:lstStyle/>
                    <a:p>
                      <a:r>
                        <a:rPr lang="en-US" sz="1200" dirty="0"/>
                        <a:t>Relational (SQL)</a:t>
                      </a:r>
                    </a:p>
                  </a:txBody>
                  <a:tcPr/>
                </a:tc>
                <a:tc>
                  <a:txBody>
                    <a:bodyPr/>
                    <a:lstStyle/>
                    <a:p>
                      <a:r>
                        <a:rPr lang="en-US" sz="1100" kern="1200" dirty="0">
                          <a:ln>
                            <a:solidFill>
                              <a:srgbClr val="FFFFFF">
                                <a:alpha val="0"/>
                              </a:srgbClr>
                            </a:solidFill>
                          </a:ln>
                          <a:solidFill>
                            <a:srgbClr val="0B667F"/>
                          </a:solidFill>
                        </a:rPr>
                        <a:t>SQL Server</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ln>
                            <a:solidFill>
                              <a:srgbClr val="FFFFFF">
                                <a:alpha val="0"/>
                              </a:srgbClr>
                            </a:solidFill>
                          </a:ln>
                          <a:solidFill>
                            <a:srgbClr val="0B667F"/>
                          </a:solidFill>
                        </a:rPr>
                        <a:t>SQL Database</a:t>
                      </a:r>
                    </a:p>
                    <a:p>
                      <a:r>
                        <a:rPr lang="en-US" sz="1100" dirty="0"/>
                        <a:t>Oracle</a:t>
                      </a:r>
                    </a:p>
                    <a:p>
                      <a:r>
                        <a:rPr lang="en-US" sz="1100" dirty="0"/>
                        <a:t>Sybase</a:t>
                      </a:r>
                    </a:p>
                    <a:p>
                      <a:r>
                        <a:rPr lang="en-US" sz="1100" dirty="0"/>
                        <a:t>My</a:t>
                      </a:r>
                      <a:r>
                        <a:rPr lang="en-US" sz="1100" baseline="0" dirty="0"/>
                        <a:t>SQL</a:t>
                      </a:r>
                    </a:p>
                    <a:p>
                      <a:pPr marL="0" algn="l" defTabSz="914400" rtl="0" eaLnBrk="1" latinLnBrk="0" hangingPunct="1"/>
                      <a:r>
                        <a:rPr lang="en-US" sz="1100" kern="1200" dirty="0">
                          <a:ln>
                            <a:solidFill>
                              <a:srgbClr val="FFFFFF">
                                <a:alpha val="0"/>
                              </a:srgbClr>
                            </a:solidFill>
                          </a:ln>
                          <a:solidFill>
                            <a:srgbClr val="0B667F"/>
                          </a:solidFill>
                        </a:rPr>
                        <a:t>MS Access</a:t>
                      </a:r>
                      <a:endParaRPr lang="en-US" sz="1100" kern="1200" dirty="0">
                        <a:ln>
                          <a:solidFill>
                            <a:srgbClr val="FFFFFF">
                              <a:alpha val="0"/>
                            </a:srgbClr>
                          </a:solidFill>
                        </a:ln>
                        <a:solidFill>
                          <a:srgbClr val="0B667F"/>
                        </a:solidFill>
                        <a:latin typeface="+mn-lt"/>
                        <a:ea typeface="+mn-ea"/>
                        <a:cs typeface="+mn-cs"/>
                      </a:endParaRPr>
                    </a:p>
                  </a:txBody>
                  <a:tcPr/>
                </a:tc>
                <a:extLst>
                  <a:ext uri="{0D108BD9-81ED-4DB2-BD59-A6C34878D82A}">
                    <a16:rowId xmlns:a16="http://schemas.microsoft.com/office/drawing/2014/main" val="677096359"/>
                  </a:ext>
                </a:extLst>
              </a:tr>
              <a:tr h="594015">
                <a:tc>
                  <a:txBody>
                    <a:bodyPr/>
                    <a:lstStyle/>
                    <a:p>
                      <a:r>
                        <a:rPr lang="en-US" sz="1200" dirty="0"/>
                        <a:t>MPP</a:t>
                      </a:r>
                    </a:p>
                  </a:txBody>
                  <a:tcPr/>
                </a:tc>
                <a:tc>
                  <a:txBody>
                    <a:bodyPr/>
                    <a:lstStyle/>
                    <a:p>
                      <a:r>
                        <a:rPr lang="en-US" sz="1100" dirty="0"/>
                        <a:t>Databricks</a:t>
                      </a:r>
                    </a:p>
                    <a:p>
                      <a:r>
                        <a:rPr lang="en-US" sz="1100" dirty="0"/>
                        <a:t>Snowflake</a:t>
                      </a:r>
                    </a:p>
                    <a:p>
                      <a:r>
                        <a:rPr lang="en-US" sz="1100" kern="1200" dirty="0">
                          <a:ln>
                            <a:solidFill>
                              <a:srgbClr val="FFFFFF">
                                <a:alpha val="0"/>
                              </a:srgbClr>
                            </a:solidFill>
                          </a:ln>
                          <a:solidFill>
                            <a:srgbClr val="0B667F"/>
                          </a:solidFill>
                        </a:rPr>
                        <a:t>Synapse</a:t>
                      </a:r>
                      <a:endParaRPr lang="en-US" sz="1100" kern="1200" dirty="0">
                        <a:ln>
                          <a:solidFill>
                            <a:srgbClr val="FFFFFF">
                              <a:alpha val="0"/>
                            </a:srgbClr>
                          </a:solidFill>
                        </a:ln>
                        <a:solidFill>
                          <a:srgbClr val="0B667F"/>
                        </a:solidFill>
                        <a:latin typeface="+mn-lt"/>
                        <a:ea typeface="+mn-ea"/>
                        <a:cs typeface="+mn-cs"/>
                      </a:endParaRPr>
                    </a:p>
                  </a:txBody>
                  <a:tcPr/>
                </a:tc>
                <a:extLst>
                  <a:ext uri="{0D108BD9-81ED-4DB2-BD59-A6C34878D82A}">
                    <a16:rowId xmlns:a16="http://schemas.microsoft.com/office/drawing/2014/main" val="1925531290"/>
                  </a:ext>
                </a:extLst>
              </a:tr>
              <a:tr h="1094534">
                <a:tc>
                  <a:txBody>
                    <a:bodyPr/>
                    <a:lstStyle/>
                    <a:p>
                      <a:r>
                        <a:rPr lang="en-US" sz="1200" b="1" dirty="0">
                          <a:solidFill>
                            <a:schemeClr val="accent6"/>
                          </a:solidFill>
                        </a:rPr>
                        <a:t>Document</a:t>
                      </a:r>
                    </a:p>
                  </a:txBody>
                  <a:tcPr/>
                </a:tc>
                <a:tc>
                  <a:txBody>
                    <a:bodyPr/>
                    <a:lstStyle/>
                    <a:p>
                      <a:r>
                        <a:rPr lang="en-US" sz="1100" dirty="0"/>
                        <a:t>Lotus Notes</a:t>
                      </a:r>
                    </a:p>
                    <a:p>
                      <a:r>
                        <a:rPr lang="en-US" sz="1100" dirty="0" err="1"/>
                        <a:t>CouchBase</a:t>
                      </a:r>
                      <a:endParaRPr lang="en-US" sz="1100" dirty="0"/>
                    </a:p>
                    <a:p>
                      <a:r>
                        <a:rPr lang="en-US" sz="1100" dirty="0" err="1"/>
                        <a:t>CouchDB</a:t>
                      </a:r>
                      <a:endParaRPr lang="en-US" sz="1100" dirty="0"/>
                    </a:p>
                    <a:p>
                      <a:r>
                        <a:rPr lang="en-US" sz="1100" dirty="0"/>
                        <a:t>MongoDB</a:t>
                      </a:r>
                    </a:p>
                    <a:p>
                      <a:r>
                        <a:rPr lang="en-US" sz="1100" dirty="0" err="1"/>
                        <a:t>OrientDB</a:t>
                      </a:r>
                      <a:endParaRPr lang="en-US" sz="1100" dirty="0"/>
                    </a:p>
                    <a:p>
                      <a:r>
                        <a:rPr lang="en-US" sz="1100" dirty="0"/>
                        <a:t>Raven</a:t>
                      </a:r>
                    </a:p>
                    <a:p>
                      <a:r>
                        <a:rPr lang="en-US" sz="1100" dirty="0" err="1"/>
                        <a:t>Terrastore</a:t>
                      </a:r>
                      <a:endParaRPr lang="en-US" sz="1100" dirty="0"/>
                    </a:p>
                    <a:p>
                      <a:r>
                        <a:rPr lang="en-US" sz="1100" kern="1200" dirty="0">
                          <a:ln>
                            <a:solidFill>
                              <a:srgbClr val="FFFFFF">
                                <a:alpha val="0"/>
                              </a:srgbClr>
                            </a:solidFill>
                          </a:ln>
                          <a:solidFill>
                            <a:srgbClr val="0B667F"/>
                          </a:solidFill>
                        </a:rPr>
                        <a:t>Azure </a:t>
                      </a:r>
                      <a:r>
                        <a:rPr lang="en-US" sz="1100" kern="1200" dirty="0" err="1">
                          <a:ln>
                            <a:solidFill>
                              <a:srgbClr val="FFFFFF">
                                <a:alpha val="0"/>
                              </a:srgbClr>
                            </a:solidFill>
                          </a:ln>
                          <a:solidFill>
                            <a:srgbClr val="0B667F"/>
                          </a:solidFill>
                        </a:rPr>
                        <a:t>DocumentDB</a:t>
                      </a:r>
                      <a:endParaRPr lang="en-US" sz="1100" kern="1200" dirty="0">
                        <a:ln>
                          <a:solidFill>
                            <a:srgbClr val="FFFFFF">
                              <a:alpha val="0"/>
                            </a:srgbClr>
                          </a:solidFill>
                        </a:ln>
                        <a:solidFill>
                          <a:srgbClr val="0B667F"/>
                        </a:solidFill>
                      </a:endParaRPr>
                    </a:p>
                    <a:p>
                      <a:r>
                        <a:rPr lang="en-US" sz="1100" kern="1200" dirty="0">
                          <a:ln>
                            <a:solidFill>
                              <a:srgbClr val="FFFFFF">
                                <a:alpha val="0"/>
                              </a:srgbClr>
                            </a:solidFill>
                          </a:ln>
                          <a:solidFill>
                            <a:srgbClr val="0B667F"/>
                          </a:solidFill>
                        </a:rPr>
                        <a:t>Azure Cosmos DB</a:t>
                      </a:r>
                      <a:endParaRPr lang="en-US" sz="1100" dirty="0"/>
                    </a:p>
                  </a:txBody>
                  <a:tcPr/>
                </a:tc>
                <a:extLst>
                  <a:ext uri="{0D108BD9-81ED-4DB2-BD59-A6C34878D82A}">
                    <a16:rowId xmlns:a16="http://schemas.microsoft.com/office/drawing/2014/main" val="3961663559"/>
                  </a:ext>
                </a:extLst>
              </a:tr>
            </a:tbl>
          </a:graphicData>
        </a:graphic>
      </p:graphicFrame>
      <p:graphicFrame>
        <p:nvGraphicFramePr>
          <p:cNvPr id="8" name="Table 7">
            <a:extLst>
              <a:ext uri="{FF2B5EF4-FFF2-40B4-BE49-F238E27FC236}">
                <a16:creationId xmlns:a16="http://schemas.microsoft.com/office/drawing/2014/main" id="{269A07D7-977F-EE2F-4034-BD93DE0C6802}"/>
              </a:ext>
            </a:extLst>
          </p:cNvPr>
          <p:cNvGraphicFramePr>
            <a:graphicFrameLocks noGrp="1" noChangeAspect="1"/>
          </p:cNvGraphicFramePr>
          <p:nvPr>
            <p:extLst>
              <p:ext uri="{D42A27DB-BD31-4B8C-83A1-F6EECF244321}">
                <p14:modId xmlns:p14="http://schemas.microsoft.com/office/powerpoint/2010/main" val="3207686695"/>
              </p:ext>
            </p:extLst>
          </p:nvPr>
        </p:nvGraphicFramePr>
        <p:xfrm>
          <a:off x="6134846" y="918648"/>
          <a:ext cx="2759623" cy="3607950"/>
        </p:xfrm>
        <a:graphic>
          <a:graphicData uri="http://schemas.openxmlformats.org/drawingml/2006/table">
            <a:tbl>
              <a:tblPr firstRow="1" bandRow="1">
                <a:tableStyleId>{F5AB1C69-6EDB-4FF4-983F-18BD219EF322}</a:tableStyleId>
              </a:tblPr>
              <a:tblGrid>
                <a:gridCol w="1298893">
                  <a:extLst>
                    <a:ext uri="{9D8B030D-6E8A-4147-A177-3AD203B41FA5}">
                      <a16:colId xmlns:a16="http://schemas.microsoft.com/office/drawing/2014/main" val="20004"/>
                    </a:ext>
                  </a:extLst>
                </a:gridCol>
                <a:gridCol w="1460730">
                  <a:extLst>
                    <a:ext uri="{9D8B030D-6E8A-4147-A177-3AD203B41FA5}">
                      <a16:colId xmlns:a16="http://schemas.microsoft.com/office/drawing/2014/main" val="20005"/>
                    </a:ext>
                  </a:extLst>
                </a:gridCol>
              </a:tblGrid>
              <a:tr h="295385">
                <a:tc>
                  <a:txBody>
                    <a:bodyPr/>
                    <a:lstStyle/>
                    <a:p>
                      <a:pPr algn="ctr"/>
                      <a:r>
                        <a:rPr lang="en-US" sz="1200" dirty="0"/>
                        <a:t>Database Type</a:t>
                      </a:r>
                    </a:p>
                  </a:txBody>
                  <a:tcPr/>
                </a:tc>
                <a:tc>
                  <a:txBody>
                    <a:bodyPr/>
                    <a:lstStyle/>
                    <a:p>
                      <a:pPr algn="ctr"/>
                      <a:r>
                        <a:rPr lang="en-US" sz="1200" dirty="0"/>
                        <a:t>Example</a:t>
                      </a:r>
                    </a:p>
                  </a:txBody>
                  <a:tcPr/>
                </a:tc>
                <a:extLst>
                  <a:ext uri="{0D108BD9-81ED-4DB2-BD59-A6C34878D82A}">
                    <a16:rowId xmlns:a16="http://schemas.microsoft.com/office/drawing/2014/main" val="10000"/>
                  </a:ext>
                </a:extLst>
              </a:tr>
              <a:tr h="682144">
                <a:tc>
                  <a:txBody>
                    <a:bodyPr/>
                    <a:lstStyle/>
                    <a:p>
                      <a:r>
                        <a:rPr lang="en-US" sz="1200" dirty="0"/>
                        <a:t>Hierarchical</a:t>
                      </a:r>
                    </a:p>
                  </a:txBody>
                  <a:tcPr/>
                </a:tc>
                <a:tc>
                  <a:txBody>
                    <a:bodyPr/>
                    <a:lstStyle/>
                    <a:p>
                      <a:r>
                        <a:rPr lang="en-US" sz="1100" dirty="0"/>
                        <a:t>MUMPS</a:t>
                      </a:r>
                    </a:p>
                    <a:p>
                      <a:r>
                        <a:rPr lang="en-US" sz="1100" dirty="0"/>
                        <a:t>IMS</a:t>
                      </a:r>
                    </a:p>
                    <a:p>
                      <a:r>
                        <a:rPr lang="en-US" sz="1100" dirty="0" err="1"/>
                        <a:t>Adabas</a:t>
                      </a:r>
                      <a:endParaRPr lang="en-US" sz="1100" dirty="0"/>
                    </a:p>
                    <a:p>
                      <a:r>
                        <a:rPr lang="en-US" sz="1100" dirty="0" err="1"/>
                        <a:t>Datatrieve</a:t>
                      </a:r>
                      <a:endParaRPr lang="en-US" sz="1100" dirty="0"/>
                    </a:p>
                  </a:txBody>
                  <a:tcPr/>
                </a:tc>
                <a:extLst>
                  <a:ext uri="{0D108BD9-81ED-4DB2-BD59-A6C34878D82A}">
                    <a16:rowId xmlns:a16="http://schemas.microsoft.com/office/drawing/2014/main" val="10001"/>
                  </a:ext>
                </a:extLst>
              </a:tr>
              <a:tr h="885879">
                <a:tc>
                  <a:txBody>
                    <a:bodyPr/>
                    <a:lstStyle/>
                    <a:p>
                      <a:r>
                        <a:rPr lang="en-US" sz="1200" dirty="0"/>
                        <a:t>Search Engine</a:t>
                      </a:r>
                    </a:p>
                  </a:txBody>
                  <a:tcPr/>
                </a:tc>
                <a:tc>
                  <a:txBody>
                    <a:bodyPr/>
                    <a:lstStyle/>
                    <a:p>
                      <a:r>
                        <a:rPr lang="en-US" sz="1100" baseline="0" dirty="0" err="1"/>
                        <a:t>ElasticSearch</a:t>
                      </a:r>
                      <a:endParaRPr lang="en-US" sz="1100" baseline="0" dirty="0"/>
                    </a:p>
                    <a:p>
                      <a:r>
                        <a:rPr lang="en-US" sz="1100" baseline="0" dirty="0" err="1"/>
                        <a:t>Splunk</a:t>
                      </a:r>
                      <a:endParaRPr lang="en-US" sz="1100" baseline="0" dirty="0"/>
                    </a:p>
                    <a:p>
                      <a:r>
                        <a:rPr lang="en-US" sz="1100" baseline="0" dirty="0" err="1"/>
                        <a:t>Solr</a:t>
                      </a:r>
                      <a:endParaRPr lang="en-US" sz="1100" baseline="0" dirty="0"/>
                    </a:p>
                    <a:p>
                      <a:r>
                        <a:rPr lang="en-US" sz="1100" baseline="0" dirty="0" err="1"/>
                        <a:t>MarkLogic</a:t>
                      </a:r>
                      <a:endParaRPr lang="en-US" sz="1100" baseline="0" dirty="0"/>
                    </a:p>
                    <a:p>
                      <a:r>
                        <a:rPr lang="en-US" sz="1100" baseline="0" dirty="0"/>
                        <a:t>Sphinx</a:t>
                      </a:r>
                    </a:p>
                  </a:txBody>
                  <a:tcPr/>
                </a:tc>
                <a:extLst>
                  <a:ext uri="{0D108BD9-81ED-4DB2-BD59-A6C34878D82A}">
                    <a16:rowId xmlns:a16="http://schemas.microsoft.com/office/drawing/2014/main" val="10002"/>
                  </a:ext>
                </a:extLst>
              </a:tr>
              <a:tr h="691285">
                <a:tc>
                  <a:txBody>
                    <a:bodyPr/>
                    <a:lstStyle/>
                    <a:p>
                      <a:r>
                        <a:rPr lang="en-US" sz="1200" dirty="0"/>
                        <a:t>Object-Oriented</a:t>
                      </a:r>
                    </a:p>
                  </a:txBody>
                  <a:tcPr/>
                </a:tc>
                <a:tc>
                  <a:txBody>
                    <a:bodyPr/>
                    <a:lstStyle/>
                    <a:p>
                      <a:r>
                        <a:rPr lang="en-US" sz="1100" dirty="0"/>
                        <a:t>Cache</a:t>
                      </a:r>
                    </a:p>
                    <a:p>
                      <a:r>
                        <a:rPr lang="en-US" sz="1100" dirty="0" err="1"/>
                        <a:t>ObjectStore</a:t>
                      </a:r>
                      <a:endParaRPr lang="en-US" sz="1100" dirty="0"/>
                    </a:p>
                    <a:p>
                      <a:r>
                        <a:rPr lang="en-US" sz="1100" dirty="0"/>
                        <a:t>Objectivity/DB</a:t>
                      </a:r>
                    </a:p>
                    <a:p>
                      <a:r>
                        <a:rPr lang="en-US" sz="1100" dirty="0"/>
                        <a:t>Db4o</a:t>
                      </a:r>
                    </a:p>
                    <a:p>
                      <a:r>
                        <a:rPr lang="en-US" sz="1100" dirty="0"/>
                        <a:t>Versant</a:t>
                      </a:r>
                    </a:p>
                  </a:txBody>
                  <a:tcPr/>
                </a:tc>
                <a:extLst>
                  <a:ext uri="{0D108BD9-81ED-4DB2-BD59-A6C34878D82A}">
                    <a16:rowId xmlns:a16="http://schemas.microsoft.com/office/drawing/2014/main" val="10003"/>
                  </a:ext>
                </a:extLst>
              </a:tr>
              <a:tr h="691285">
                <a:tc>
                  <a:txBody>
                    <a:bodyPr/>
                    <a:lstStyle/>
                    <a:p>
                      <a:endParaRPr lang="en-US" sz="1200" kern="1200" dirty="0">
                        <a:solidFill>
                          <a:schemeClr val="dk1"/>
                        </a:solidFill>
                        <a:latin typeface="+mn-lt"/>
                        <a:ea typeface="+mn-ea"/>
                        <a:cs typeface="+mn-cs"/>
                      </a:endParaRPr>
                    </a:p>
                  </a:txBody>
                  <a:tcPr/>
                </a:tc>
                <a:tc>
                  <a:txBody>
                    <a:bodyPr/>
                    <a:lstStyle/>
                    <a:p>
                      <a:endParaRPr lang="en-US" sz="1100" kern="1200" dirty="0">
                        <a:ln>
                          <a:solidFill>
                            <a:srgbClr val="FFFFFF">
                              <a:alpha val="0"/>
                            </a:srgbClr>
                          </a:solidFill>
                        </a:ln>
                        <a:solidFill>
                          <a:srgbClr val="0B667F"/>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39459578"/>
      </p:ext>
    </p:extLst>
  </p:cSld>
  <p:clrMapOvr>
    <a:masterClrMapping/>
  </p:clrMapOvr>
</p:sld>
</file>

<file path=ppt/theme/theme1.xml><?xml version="1.0" encoding="utf-8"?>
<a:theme xmlns:a="http://schemas.openxmlformats.org/drawingml/2006/main" name="Office Theme">
  <a:themeElements>
    <a:clrScheme name="Insight-2022-Update">
      <a:dk1>
        <a:srgbClr val="000000"/>
      </a:dk1>
      <a:lt1>
        <a:srgbClr val="FFFFFF"/>
      </a:lt1>
      <a:dk2>
        <a:srgbClr val="3E332C"/>
      </a:dk2>
      <a:lt2>
        <a:srgbClr val="E6E6E5"/>
      </a:lt2>
      <a:accent1>
        <a:srgbClr val="9F2377"/>
      </a:accent1>
      <a:accent2>
        <a:srgbClr val="716963"/>
      </a:accent2>
      <a:accent3>
        <a:srgbClr val="BF167A"/>
      </a:accent3>
      <a:accent4>
        <a:srgbClr val="C01D4E"/>
      </a:accent4>
      <a:accent5>
        <a:srgbClr val="CBC3C3"/>
      </a:accent5>
      <a:accent6>
        <a:srgbClr val="4B275E"/>
      </a:accent6>
      <a:hlink>
        <a:srgbClr val="5CADD4"/>
      </a:hlink>
      <a:folHlink>
        <a:srgbClr val="D30E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167A"/>
        </a:solidFill>
      </a:spPr>
      <a:bodyPr rtlCol="0" anchor="ctr"/>
      <a:lstStyle>
        <a:defPPr algn="ctr">
          <a:defRPr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E2BCD80827F44D88E4473FB7631586" ma:contentTypeVersion="4" ma:contentTypeDescription="Create a new document." ma:contentTypeScope="" ma:versionID="82ad7b1ab5ed0b7bea97d45066810121">
  <xsd:schema xmlns:xsd="http://www.w3.org/2001/XMLSchema" xmlns:xs="http://www.w3.org/2001/XMLSchema" xmlns:p="http://schemas.microsoft.com/office/2006/metadata/properties" xmlns:ns2="f2413a40-609b-4ada-9ca1-e1894fc43978" xmlns:ns3="1bb840f3-a6f0-4c52-afbb-a6027385ff72" targetNamespace="http://schemas.microsoft.com/office/2006/metadata/properties" ma:root="true" ma:fieldsID="aec66cec22f7fa15671414af7d214277" ns2:_="" ns3:_="">
    <xsd:import namespace="f2413a40-609b-4ada-9ca1-e1894fc43978"/>
    <xsd:import namespace="1bb840f3-a6f0-4c52-afbb-a6027385ff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413a40-609b-4ada-9ca1-e1894fc439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b840f3-a6f0-4c52-afbb-a6027385ff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853F63-8138-4B07-86C8-81152C8FE7D8}">
  <ds:schemaRefs>
    <ds:schemaRef ds:uri="1bb840f3-a6f0-4c52-afbb-a6027385ff72"/>
    <ds:schemaRef ds:uri="f2413a40-609b-4ada-9ca1-e1894fc4397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2BCCE4-FAE0-43F5-B5B7-201FDC713ADA}">
  <ds:schemaRefs>
    <ds:schemaRef ds:uri="http://schemas.microsoft.com/sharepoint/v3/contenttype/forms"/>
  </ds:schemaRefs>
</ds:datastoreItem>
</file>

<file path=customXml/itemProps3.xml><?xml version="1.0" encoding="utf-8"?>
<ds:datastoreItem xmlns:ds="http://schemas.openxmlformats.org/officeDocument/2006/customXml" ds:itemID="{4AB85411-34F4-483F-B171-0C35118F8930}">
  <ds:schemaRefs>
    <ds:schemaRef ds:uri="1bb840f3-a6f0-4c52-afbb-a6027385ff72"/>
    <ds:schemaRef ds:uri="f2413a40-609b-4ada-9ca1-e1894fc439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956267e-7d50-46d0-9b27-8f911a5b38ff}" enabled="1" method="Standard" siteId="{6c637512-c417-4e78-9d62-b61258e4b619}" removed="0"/>
</clbl:labelList>
</file>

<file path=docProps/app.xml><?xml version="1.0" encoding="utf-8"?>
<Properties xmlns="http://schemas.openxmlformats.org/officeDocument/2006/extended-properties" xmlns:vt="http://schemas.openxmlformats.org/officeDocument/2006/docPropsVTypes">
  <TotalTime>20280</TotalTime>
  <Words>3543</Words>
  <Application>Microsoft Office PowerPoint</Application>
  <PresentationFormat>On-screen Show (16:9)</PresentationFormat>
  <Paragraphs>596</Paragraphs>
  <Slides>22</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Arial</vt:lpstr>
      <vt:lpstr>Arial Regular</vt:lpstr>
      <vt:lpstr>Barlow</vt:lpstr>
      <vt:lpstr>Calibri</vt:lpstr>
      <vt:lpstr>Cerebrisans</vt:lpstr>
      <vt:lpstr>Courier New</vt:lpstr>
      <vt:lpstr>open sans</vt:lpstr>
      <vt:lpstr>open sans</vt:lpstr>
      <vt:lpstr>Segoe Light</vt:lpstr>
      <vt:lpstr>Segoe UI</vt:lpstr>
      <vt:lpstr>Segoe UI Light</vt:lpstr>
      <vt:lpstr>Source Sans Pro</vt:lpstr>
      <vt:lpstr>Wingdings</vt:lpstr>
      <vt:lpstr>Office Theme</vt:lpstr>
      <vt:lpstr>Consuming Data from Multiple Sources</vt:lpstr>
      <vt:lpstr>About Beth</vt:lpstr>
      <vt:lpstr>About Insight Enterprises</vt:lpstr>
      <vt:lpstr>Agenda</vt:lpstr>
      <vt:lpstr>Remote Query</vt:lpstr>
      <vt:lpstr>Traditional Data Architecture</vt:lpstr>
      <vt:lpstr>The Modern Data Warehouse</vt:lpstr>
      <vt:lpstr>Data Lake and MPP Databases</vt:lpstr>
      <vt:lpstr>Types of Databases</vt:lpstr>
      <vt:lpstr>Lakehouse with Databricks</vt:lpstr>
      <vt:lpstr>Modern Data Architecture</vt:lpstr>
      <vt:lpstr>What is Data Fabric?</vt:lpstr>
      <vt:lpstr>Microsoft Fabric does it all - in a unified solution</vt:lpstr>
      <vt:lpstr>What is Data Mesh?</vt:lpstr>
      <vt:lpstr>Data Mesh Features</vt:lpstr>
      <vt:lpstr>Summary of Data Architectures</vt:lpstr>
      <vt:lpstr>Data Catalog</vt:lpstr>
      <vt:lpstr>Card Catalog vs Data Catalog</vt:lpstr>
      <vt:lpstr>Data Catalog Tools Comparison</vt:lpstr>
      <vt:lpstr>Microsoft Purview</vt:lpstr>
      <vt:lpstr>Databricks Unity Catalog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Hatch, Maia</dc:creator>
  <cp:lastModifiedBy>Wolfset, Beth</cp:lastModifiedBy>
  <cp:revision>3</cp:revision>
  <dcterms:created xsi:type="dcterms:W3CDTF">2020-09-25T15:28:53Z</dcterms:created>
  <dcterms:modified xsi:type="dcterms:W3CDTF">2023-11-18T18:38:03Z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0x01010017E2BCD80827F44D88E4473FB7631586</vt:lpwstr>
  </property>
</Properties>
</file>